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6" r:id="rId2"/>
    <p:sldId id="329" r:id="rId3"/>
    <p:sldId id="344" r:id="rId4"/>
    <p:sldId id="298" r:id="rId5"/>
    <p:sldId id="301" r:id="rId6"/>
    <p:sldId id="302" r:id="rId7"/>
    <p:sldId id="304" r:id="rId8"/>
    <p:sldId id="303" r:id="rId9"/>
    <p:sldId id="305" r:id="rId10"/>
    <p:sldId id="328" r:id="rId11"/>
    <p:sldId id="323" r:id="rId12"/>
    <p:sldId id="263" r:id="rId13"/>
    <p:sldId id="295" r:id="rId14"/>
    <p:sldId id="345" r:id="rId15"/>
    <p:sldId id="292" r:id="rId16"/>
    <p:sldId id="294" r:id="rId17"/>
    <p:sldId id="324" r:id="rId18"/>
    <p:sldId id="342" r:id="rId19"/>
    <p:sldId id="343" r:id="rId20"/>
    <p:sldId id="330" r:id="rId21"/>
    <p:sldId id="333" r:id="rId22"/>
    <p:sldId id="347" r:id="rId23"/>
    <p:sldId id="348" r:id="rId24"/>
    <p:sldId id="349" r:id="rId25"/>
    <p:sldId id="336" r:id="rId26"/>
    <p:sldId id="350" r:id="rId27"/>
    <p:sldId id="339" r:id="rId28"/>
    <p:sldId id="351" r:id="rId29"/>
    <p:sldId id="338" r:id="rId30"/>
    <p:sldId id="352" r:id="rId31"/>
    <p:sldId id="346" r:id="rId32"/>
    <p:sldId id="326" r:id="rId33"/>
    <p:sldId id="354" r:id="rId34"/>
  </p:sldIdLst>
  <p:sldSz cx="12192000" cy="6858000"/>
  <p:notesSz cx="6858000" cy="9144000"/>
  <p:embeddedFontLst>
    <p:embeddedFont>
      <p:font typeface="Cambria Math" panose="02040503050406030204" pitchFamily="18" charset="0"/>
      <p:regular r:id="rId36"/>
    </p:embeddedFont>
    <p:embeddedFont>
      <p:font typeface="B Nazanin" panose="00000400000000000000" pitchFamily="2" charset="-78"/>
      <p:regular r:id="rId37"/>
      <p:bold r:id="rId38"/>
    </p:embeddedFont>
    <p:embeddedFont>
      <p:font typeface="Calibri" panose="020F0502020204030204" pitchFamily="34" charset="0"/>
      <p:regular r:id="rId39"/>
      <p:bold r:id="rId40"/>
      <p:italic r:id="rId41"/>
      <p:boldItalic r:id="rId42"/>
    </p:embeddedFont>
    <p:embeddedFont>
      <p:font typeface="B Titr" panose="00000700000000000000" pitchFamily="2" charset="-78"/>
      <p:bold r:id="rId43"/>
    </p:embeddedFont>
    <p:embeddedFont>
      <p:font typeface="Calibri Light" panose="020F0302020204030204" pitchFamily="34" charset="0"/>
      <p:regular r:id="rId44"/>
      <p:italic r:id="rId45"/>
    </p:embeddedFont>
    <p:embeddedFont>
      <p:font typeface="B Yekan" panose="00000400000000000000" pitchFamily="2" charset="-78"/>
      <p:regular r:id="rId46"/>
    </p:embeddedFont>
    <p:embeddedFont>
      <p:font typeface="Franklin Gothic Heavy" panose="020B0903020102020204" pitchFamily="34" charset="0"/>
      <p:regular r:id="rId47"/>
      <p:italic r:id="rId48"/>
    </p:embeddedFont>
    <p:embeddedFont>
      <p:font typeface="Franklin Gothic Medium" panose="020B0603020102020204" pitchFamily="34" charset="0"/>
      <p:regular r:id="rId49"/>
      <p:italic r:id="rId50"/>
    </p:embeddedFont>
    <p:embeddedFont>
      <p:font typeface="ITC Bookman Demi" panose="02050804040505020204" pitchFamily="18" charset="0"/>
      <p:bold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2515"/>
    <a:srgbClr val="5B9BD5"/>
    <a:srgbClr val="FDE1CC"/>
    <a:srgbClr val="985D33"/>
    <a:srgbClr val="D6A07A"/>
    <a:srgbClr val="F5D3B7"/>
    <a:srgbClr val="D60000"/>
    <a:srgbClr val="ECB78B"/>
    <a:srgbClr val="AA784C"/>
    <a:srgbClr val="E3AF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56" autoAdjust="0"/>
    <p:restoredTop sz="94533" autoAdjust="0"/>
  </p:normalViewPr>
  <p:slideViewPr>
    <p:cSldViewPr snapToGrid="0">
      <p:cViewPr varScale="1">
        <p:scale>
          <a:sx n="76" d="100"/>
          <a:sy n="76" d="100"/>
        </p:scale>
        <p:origin x="396" y="84"/>
      </p:cViewPr>
      <p:guideLst/>
    </p:cSldViewPr>
  </p:slideViewPr>
  <p:outlineViewPr>
    <p:cViewPr>
      <p:scale>
        <a:sx n="33" d="100"/>
        <a:sy n="33" d="100"/>
      </p:scale>
      <p:origin x="0" y="-7308"/>
    </p:cViewPr>
  </p:outlineViewPr>
  <p:notesTextViewPr>
    <p:cViewPr>
      <p:scale>
        <a:sx n="1" d="1"/>
        <a:sy n="1" d="1"/>
      </p:scale>
      <p:origin x="0" y="0"/>
    </p:cViewPr>
  </p:notesTextViewPr>
  <p:sorterViewPr>
    <p:cViewPr>
      <p:scale>
        <a:sx n="100" d="100"/>
        <a:sy n="100" d="100"/>
      </p:scale>
      <p:origin x="0" y="-51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95022C-5CB6-40F8-87C3-AA95998D1C3C}" type="doc">
      <dgm:prSet loTypeId="urn:microsoft.com/office/officeart/2005/8/layout/vList6" loCatId="process" qsTypeId="urn:microsoft.com/office/officeart/2005/8/quickstyle/simple3" qsCatId="simple" csTypeId="urn:microsoft.com/office/officeart/2005/8/colors/accent2_3" csCatId="accent2" phldr="1"/>
      <dgm:spPr/>
      <dgm:t>
        <a:bodyPr/>
        <a:lstStyle/>
        <a:p>
          <a:endParaRPr lang="en-US"/>
        </a:p>
      </dgm:t>
    </dgm:pt>
    <dgm:pt modelId="{42AA0F82-B9F6-40A5-BC25-9BAE99F595B3}">
      <dgm:prSet phldrT="[Text]" custT="1"/>
      <dgm:spPr/>
      <dgm:t>
        <a:bodyPr/>
        <a:lstStyle/>
        <a:p>
          <a:pPr algn="l" rtl="0"/>
          <a:r>
            <a:rPr lang="en-US" sz="2000" dirty="0" smtClean="0">
              <a:latin typeface="+mn-lt"/>
              <a:cs typeface="B Nazanin" panose="00000400000000000000" pitchFamily="2" charset="-78"/>
            </a:rPr>
            <a:t>Pilot Analysis of Parts</a:t>
          </a:r>
          <a:endParaRPr lang="en-US" sz="2000" dirty="0">
            <a:latin typeface="+mn-lt"/>
            <a:cs typeface="B Nazanin" panose="00000400000000000000" pitchFamily="2" charset="-78"/>
          </a:endParaRPr>
        </a:p>
      </dgm:t>
    </dgm:pt>
    <dgm:pt modelId="{97A0FDB0-8168-4624-A294-602D14813B77}" type="parTrans" cxnId="{48FAD7B4-32C2-41DE-BF14-B77E0EF1A043}">
      <dgm:prSet/>
      <dgm:spPr/>
      <dgm:t>
        <a:bodyPr/>
        <a:lstStyle/>
        <a:p>
          <a:endParaRPr lang="en-US"/>
        </a:p>
      </dgm:t>
    </dgm:pt>
    <dgm:pt modelId="{716DDE8D-9961-49F1-80F6-F6A203A54F5C}" type="sibTrans" cxnId="{48FAD7B4-32C2-41DE-BF14-B77E0EF1A043}">
      <dgm:prSet/>
      <dgm:spPr/>
      <dgm:t>
        <a:bodyPr/>
        <a:lstStyle/>
        <a:p>
          <a:endParaRPr lang="en-US"/>
        </a:p>
      </dgm:t>
    </dgm:pt>
    <dgm:pt modelId="{447C88DB-D669-4D82-9382-A9EB19D6E80D}">
      <dgm:prSet phldrT="[Text]" custT="1"/>
      <dgm:spPr/>
      <dgm:t>
        <a:bodyPr/>
        <a:lstStyle/>
        <a:p>
          <a:pPr algn="l" rtl="0">
            <a:lnSpc>
              <a:spcPct val="90000"/>
            </a:lnSpc>
            <a:spcBef>
              <a:spcPts val="0"/>
            </a:spcBef>
            <a:spcAft>
              <a:spcPts val="0"/>
            </a:spcAft>
          </a:pPr>
          <a:r>
            <a:rPr lang="en-US" sz="2000" dirty="0" smtClean="0">
              <a:latin typeface="+mn-lt"/>
              <a:cs typeface="B Nazanin" panose="00000400000000000000" pitchFamily="2" charset="-78"/>
            </a:rPr>
            <a:t>Feasibility study and analysis of 100 Good and 50 Bad parts</a:t>
          </a:r>
          <a:endParaRPr lang="en-US" sz="2000" dirty="0">
            <a:latin typeface="+mn-lt"/>
            <a:cs typeface="B Nazanin" panose="00000400000000000000" pitchFamily="2" charset="-78"/>
          </a:endParaRPr>
        </a:p>
      </dgm:t>
    </dgm:pt>
    <dgm:pt modelId="{4BE717FA-C5A6-4157-BCA0-D1CB6E98B441}" type="parTrans" cxnId="{D7E5AF23-037B-4920-ACF8-206092076CDF}">
      <dgm:prSet/>
      <dgm:spPr/>
      <dgm:t>
        <a:bodyPr/>
        <a:lstStyle/>
        <a:p>
          <a:endParaRPr lang="en-US"/>
        </a:p>
      </dgm:t>
    </dgm:pt>
    <dgm:pt modelId="{4BF106FB-3521-4423-AC83-46DD917A65A6}" type="sibTrans" cxnId="{D7E5AF23-037B-4920-ACF8-206092076CDF}">
      <dgm:prSet/>
      <dgm:spPr/>
      <dgm:t>
        <a:bodyPr/>
        <a:lstStyle/>
        <a:p>
          <a:endParaRPr lang="en-US"/>
        </a:p>
      </dgm:t>
    </dgm:pt>
    <dgm:pt modelId="{8E4A62C3-1E31-4AD0-B39D-C437DE3C8E41}">
      <dgm:prSet phldrT="[Text]" custT="1"/>
      <dgm:spPr/>
      <dgm:t>
        <a:bodyPr/>
        <a:lstStyle/>
        <a:p>
          <a:pPr algn="l" rtl="0"/>
          <a:r>
            <a:rPr lang="en-US" sz="2000" dirty="0" smtClean="0">
              <a:cs typeface="B Nazanin" panose="00000400000000000000" pitchFamily="2" charset="-78"/>
            </a:rPr>
            <a:t>Design fixture and Mechanical Unit</a:t>
          </a:r>
          <a:endParaRPr lang="en-US" sz="2000" dirty="0">
            <a:cs typeface="B Nazanin" panose="00000400000000000000" pitchFamily="2" charset="-78"/>
          </a:endParaRPr>
        </a:p>
      </dgm:t>
    </dgm:pt>
    <dgm:pt modelId="{ED270043-70F3-4EF6-8331-991A30384626}" type="parTrans" cxnId="{5C3BD228-E031-4E1B-A1B1-76C9C9A98578}">
      <dgm:prSet/>
      <dgm:spPr/>
      <dgm:t>
        <a:bodyPr/>
        <a:lstStyle/>
        <a:p>
          <a:endParaRPr lang="en-US"/>
        </a:p>
      </dgm:t>
    </dgm:pt>
    <dgm:pt modelId="{01F2DC02-FE4F-49BD-9FB4-F97414603C96}" type="sibTrans" cxnId="{5C3BD228-E031-4E1B-A1B1-76C9C9A98578}">
      <dgm:prSet/>
      <dgm:spPr/>
      <dgm:t>
        <a:bodyPr/>
        <a:lstStyle/>
        <a:p>
          <a:endParaRPr lang="en-US"/>
        </a:p>
      </dgm:t>
    </dgm:pt>
    <dgm:pt modelId="{8918164D-4FA2-4C07-9643-552DEEA9C004}">
      <dgm:prSet phldrT="[Text]" custT="1"/>
      <dgm:spPr/>
      <dgm:t>
        <a:bodyPr/>
        <a:lstStyle/>
        <a:p>
          <a:pPr algn="l" rtl="0"/>
          <a:r>
            <a:rPr lang="en-US" sz="2000" dirty="0" smtClean="0">
              <a:cs typeface="B Nazanin" panose="00000400000000000000" pitchFamily="2" charset="-78"/>
            </a:rPr>
            <a:t>Install in Production Line</a:t>
          </a:r>
          <a:endParaRPr lang="en-US" sz="2000" dirty="0">
            <a:cs typeface="B Nazanin" panose="00000400000000000000" pitchFamily="2" charset="-78"/>
          </a:endParaRPr>
        </a:p>
      </dgm:t>
    </dgm:pt>
    <dgm:pt modelId="{343C5384-D05D-4089-8884-ED29C928B4B6}" type="parTrans" cxnId="{6EED9AE2-B4AF-4568-B8B1-AA63290DFAD4}">
      <dgm:prSet/>
      <dgm:spPr/>
      <dgm:t>
        <a:bodyPr/>
        <a:lstStyle/>
        <a:p>
          <a:endParaRPr lang="en-US"/>
        </a:p>
      </dgm:t>
    </dgm:pt>
    <dgm:pt modelId="{35CF19EA-4F7D-4303-9EC1-34B96E1B34EA}" type="sibTrans" cxnId="{6EED9AE2-B4AF-4568-B8B1-AA63290DFAD4}">
      <dgm:prSet/>
      <dgm:spPr/>
      <dgm:t>
        <a:bodyPr/>
        <a:lstStyle/>
        <a:p>
          <a:endParaRPr lang="en-US"/>
        </a:p>
      </dgm:t>
    </dgm:pt>
    <dgm:pt modelId="{62B7F11E-A036-4127-A0DF-839444CA4B97}">
      <dgm:prSet phldrT="[Text]" custT="1"/>
      <dgm:spPr/>
      <dgm:t>
        <a:bodyPr/>
        <a:lstStyle/>
        <a:p>
          <a:pPr algn="l" rtl="0"/>
          <a:r>
            <a:rPr lang="en-US" sz="2000" dirty="0" smtClean="0">
              <a:cs typeface="B Nazanin" panose="00000400000000000000" pitchFamily="2" charset="-78"/>
            </a:rPr>
            <a:t>Training Courses</a:t>
          </a:r>
          <a:endParaRPr lang="en-US" sz="2000" dirty="0">
            <a:cs typeface="B Nazanin" panose="00000400000000000000" pitchFamily="2" charset="-78"/>
          </a:endParaRPr>
        </a:p>
      </dgm:t>
    </dgm:pt>
    <dgm:pt modelId="{D024F3DB-C7B5-4580-B4B1-A49A113C806E}" type="parTrans" cxnId="{AE608114-1293-46CE-8AED-8017EC985A1D}">
      <dgm:prSet/>
      <dgm:spPr/>
      <dgm:t>
        <a:bodyPr/>
        <a:lstStyle/>
        <a:p>
          <a:endParaRPr lang="en-US"/>
        </a:p>
      </dgm:t>
    </dgm:pt>
    <dgm:pt modelId="{DEED0842-A5D0-4D83-857A-9771F9F3D5A0}" type="sibTrans" cxnId="{AE608114-1293-46CE-8AED-8017EC985A1D}">
      <dgm:prSet/>
      <dgm:spPr/>
      <dgm:t>
        <a:bodyPr/>
        <a:lstStyle/>
        <a:p>
          <a:endParaRPr lang="en-US"/>
        </a:p>
      </dgm:t>
    </dgm:pt>
    <dgm:pt modelId="{BF978C8F-F10C-465B-93E8-3E19CF398C2C}">
      <dgm:prSet custT="1"/>
      <dgm:spPr/>
      <dgm:t>
        <a:bodyPr/>
        <a:lstStyle/>
        <a:p>
          <a:pPr algn="l" rtl="0"/>
          <a:r>
            <a:rPr lang="en-US" sz="2000" dirty="0" smtClean="0">
              <a:cs typeface="B Nazanin" panose="00000400000000000000" pitchFamily="2" charset="-78"/>
            </a:rPr>
            <a:t>After Sales Services</a:t>
          </a:r>
          <a:endParaRPr lang="en-US" sz="2000" dirty="0">
            <a:cs typeface="B Nazanin" panose="00000400000000000000" pitchFamily="2" charset="-78"/>
          </a:endParaRPr>
        </a:p>
      </dgm:t>
    </dgm:pt>
    <dgm:pt modelId="{C6D7D78C-18AD-46D5-8FAE-3BD17E86C5C0}" type="parTrans" cxnId="{8074CDE1-8FBF-4D50-A74C-72310138BE4C}">
      <dgm:prSet/>
      <dgm:spPr/>
      <dgm:t>
        <a:bodyPr/>
        <a:lstStyle/>
        <a:p>
          <a:endParaRPr lang="en-US"/>
        </a:p>
      </dgm:t>
    </dgm:pt>
    <dgm:pt modelId="{6C3E1084-FAAC-4310-B80B-A5EB20A22317}" type="sibTrans" cxnId="{8074CDE1-8FBF-4D50-A74C-72310138BE4C}">
      <dgm:prSet/>
      <dgm:spPr/>
      <dgm:t>
        <a:bodyPr/>
        <a:lstStyle/>
        <a:p>
          <a:endParaRPr lang="en-US"/>
        </a:p>
      </dgm:t>
    </dgm:pt>
    <dgm:pt modelId="{D0BAC9E3-4FED-4614-A6A7-0A91553ADE07}">
      <dgm:prSet custT="1"/>
      <dgm:spPr/>
      <dgm:t>
        <a:bodyPr/>
        <a:lstStyle/>
        <a:p>
          <a:pPr rtl="0">
            <a:lnSpc>
              <a:spcPct val="90000"/>
            </a:lnSpc>
            <a:spcBef>
              <a:spcPts val="0"/>
            </a:spcBef>
            <a:spcAft>
              <a:spcPts val="0"/>
            </a:spcAft>
          </a:pPr>
          <a:r>
            <a:rPr lang="en-US" sz="2000" dirty="0" smtClean="0">
              <a:latin typeface="+mn-lt"/>
              <a:cs typeface="B Nazanin" panose="00000400000000000000" pitchFamily="2" charset="-78"/>
            </a:rPr>
            <a:t>Setup NDT line and integrate with production line</a:t>
          </a:r>
          <a:endParaRPr lang="en-US" sz="2000" dirty="0">
            <a:latin typeface="+mn-lt"/>
            <a:cs typeface="Times New Roman" panose="02020603050405020304" pitchFamily="18" charset="0"/>
          </a:endParaRPr>
        </a:p>
      </dgm:t>
    </dgm:pt>
    <dgm:pt modelId="{36427DEB-A04F-4B01-AE15-97CD72CA2288}" type="parTrans" cxnId="{F5B6AC3C-8A58-4E49-82B7-CACCAE24F150}">
      <dgm:prSet/>
      <dgm:spPr/>
      <dgm:t>
        <a:bodyPr/>
        <a:lstStyle/>
        <a:p>
          <a:endParaRPr lang="en-US"/>
        </a:p>
      </dgm:t>
    </dgm:pt>
    <dgm:pt modelId="{2119CD11-7C70-4238-A82C-1C23C45EFA01}" type="sibTrans" cxnId="{F5B6AC3C-8A58-4E49-82B7-CACCAE24F150}">
      <dgm:prSet/>
      <dgm:spPr/>
      <dgm:t>
        <a:bodyPr/>
        <a:lstStyle/>
        <a:p>
          <a:endParaRPr lang="en-US"/>
        </a:p>
      </dgm:t>
    </dgm:pt>
    <dgm:pt modelId="{0178DF8B-3905-45B3-9A06-6D823AB98D3B}">
      <dgm:prSet custT="1"/>
      <dgm:spPr/>
      <dgm:t>
        <a:bodyPr/>
        <a:lstStyle/>
        <a:p>
          <a:pPr rtl="0">
            <a:lnSpc>
              <a:spcPct val="90000"/>
            </a:lnSpc>
            <a:spcBef>
              <a:spcPts val="0"/>
            </a:spcBef>
            <a:spcAft>
              <a:spcPts val="0"/>
            </a:spcAft>
          </a:pPr>
          <a:r>
            <a:rPr lang="en-US" sz="2000" dirty="0" smtClean="0">
              <a:cs typeface="B Nazanin" panose="00000400000000000000" pitchFamily="2" charset="-78"/>
            </a:rPr>
            <a:t>Training courses for NDT engineer and operator: </a:t>
          </a:r>
          <a:r>
            <a:rPr lang="en-US" sz="2000" b="0" dirty="0" smtClean="0">
              <a:cs typeface="B Nazanin" panose="00000400000000000000" pitchFamily="2" charset="-78"/>
            </a:rPr>
            <a:t>EddySonic</a:t>
          </a:r>
          <a:r>
            <a:rPr lang="en-US" sz="2000" b="0" dirty="0" smtClean="0"/>
            <a:t>™ software, test procedure, calibration, maintenance, and services </a:t>
          </a:r>
          <a:endParaRPr lang="en-US" sz="2000" dirty="0">
            <a:cs typeface="B Nazanin" panose="00000400000000000000" pitchFamily="2" charset="-78"/>
          </a:endParaRPr>
        </a:p>
      </dgm:t>
    </dgm:pt>
    <dgm:pt modelId="{7F5DCF0D-E3AC-418C-ACDF-9BEE91A94D5E}" type="parTrans" cxnId="{8C7A3099-A422-4027-9305-68B84392CE9A}">
      <dgm:prSet/>
      <dgm:spPr/>
      <dgm:t>
        <a:bodyPr/>
        <a:lstStyle/>
        <a:p>
          <a:endParaRPr lang="en-US"/>
        </a:p>
      </dgm:t>
    </dgm:pt>
    <dgm:pt modelId="{C28C6517-3232-4BF9-B074-654BADBCA4AC}" type="sibTrans" cxnId="{8C7A3099-A422-4027-9305-68B84392CE9A}">
      <dgm:prSet/>
      <dgm:spPr/>
      <dgm:t>
        <a:bodyPr/>
        <a:lstStyle/>
        <a:p>
          <a:endParaRPr lang="en-US"/>
        </a:p>
      </dgm:t>
    </dgm:pt>
    <dgm:pt modelId="{1EE9B315-BBF2-4B05-909C-C2E02640750F}">
      <dgm:prSet custT="1"/>
      <dgm:spPr/>
      <dgm:t>
        <a:bodyPr/>
        <a:lstStyle/>
        <a:p>
          <a:pPr rtl="0">
            <a:lnSpc>
              <a:spcPct val="90000"/>
            </a:lnSpc>
            <a:spcBef>
              <a:spcPts val="0"/>
            </a:spcBef>
            <a:spcAft>
              <a:spcPts val="0"/>
            </a:spcAft>
          </a:pPr>
          <a:r>
            <a:rPr lang="en-US" sz="2000" dirty="0" smtClean="0">
              <a:cs typeface="B Nazanin" panose="00000400000000000000" pitchFamily="2" charset="-78"/>
            </a:rPr>
            <a:t>Upgrade, repair, setup for other parts</a:t>
          </a:r>
          <a:endParaRPr lang="en-US" sz="2000" dirty="0">
            <a:cs typeface="B Nazanin" panose="00000400000000000000" pitchFamily="2" charset="-78"/>
          </a:endParaRPr>
        </a:p>
      </dgm:t>
    </dgm:pt>
    <dgm:pt modelId="{E9E83803-AF8C-457C-8C13-74DA9443BA81}" type="parTrans" cxnId="{4C004410-5F3D-4DDD-906C-7B843351E86A}">
      <dgm:prSet/>
      <dgm:spPr/>
      <dgm:t>
        <a:bodyPr/>
        <a:lstStyle/>
        <a:p>
          <a:endParaRPr lang="en-US"/>
        </a:p>
      </dgm:t>
    </dgm:pt>
    <dgm:pt modelId="{589D0114-D484-4C84-932A-FA1F5472EB60}" type="sibTrans" cxnId="{4C004410-5F3D-4DDD-906C-7B843351E86A}">
      <dgm:prSet/>
      <dgm:spPr/>
      <dgm:t>
        <a:bodyPr/>
        <a:lstStyle/>
        <a:p>
          <a:endParaRPr lang="en-US"/>
        </a:p>
      </dgm:t>
    </dgm:pt>
    <dgm:pt modelId="{9FFEACC2-E9A9-478E-A71B-A0B2416B5FE5}">
      <dgm:prSet phldrT="[Text]" custT="1"/>
      <dgm:spPr/>
      <dgm:t>
        <a:bodyPr/>
        <a:lstStyle/>
        <a:p>
          <a:pPr rtl="0">
            <a:lnSpc>
              <a:spcPct val="90000"/>
            </a:lnSpc>
            <a:spcBef>
              <a:spcPts val="0"/>
            </a:spcBef>
            <a:spcAft>
              <a:spcPts val="0"/>
            </a:spcAft>
          </a:pPr>
          <a:r>
            <a:rPr lang="en-US" sz="2000" dirty="0" smtClean="0">
              <a:cs typeface="B Nazanin" panose="00000400000000000000" pitchFamily="2" charset="-78"/>
            </a:rPr>
            <a:t>Custom design the fixture, mechanical unit, automation</a:t>
          </a:r>
          <a:endParaRPr lang="en-US" sz="2000" dirty="0">
            <a:cs typeface="B Nazanin" panose="00000400000000000000" pitchFamily="2" charset="-78"/>
          </a:endParaRPr>
        </a:p>
      </dgm:t>
    </dgm:pt>
    <dgm:pt modelId="{95DC29EC-4828-41D6-BECA-3F601567CD5D}" type="sibTrans" cxnId="{102DD8B3-B56C-4D84-B11F-7C4F731C0823}">
      <dgm:prSet/>
      <dgm:spPr/>
      <dgm:t>
        <a:bodyPr/>
        <a:lstStyle/>
        <a:p>
          <a:endParaRPr lang="en-US"/>
        </a:p>
      </dgm:t>
    </dgm:pt>
    <dgm:pt modelId="{3909C1AF-0A02-4B2D-86C8-2308863ACD5E}" type="parTrans" cxnId="{102DD8B3-B56C-4D84-B11F-7C4F731C0823}">
      <dgm:prSet/>
      <dgm:spPr/>
      <dgm:t>
        <a:bodyPr/>
        <a:lstStyle/>
        <a:p>
          <a:endParaRPr lang="en-US"/>
        </a:p>
      </dgm:t>
    </dgm:pt>
    <dgm:pt modelId="{F92122F2-DE18-4682-BA5A-86FE19680955}">
      <dgm:prSet custT="1"/>
      <dgm:spPr/>
      <dgm:t>
        <a:bodyPr/>
        <a:lstStyle/>
        <a:p>
          <a:pPr rtl="0">
            <a:lnSpc>
              <a:spcPct val="90000"/>
            </a:lnSpc>
            <a:spcBef>
              <a:spcPts val="0"/>
            </a:spcBef>
            <a:spcAft>
              <a:spcPts val="0"/>
            </a:spcAft>
          </a:pPr>
          <a:r>
            <a:rPr lang="en-US" sz="2000" dirty="0" smtClean="0">
              <a:cs typeface="B Nazanin" panose="00000400000000000000" pitchFamily="2" charset="-78"/>
            </a:rPr>
            <a:t>Train the system with a wide range of Good parts, model the trends</a:t>
          </a:r>
          <a:endParaRPr lang="en-US" sz="2000" dirty="0">
            <a:cs typeface="B Nazanin" panose="00000400000000000000" pitchFamily="2" charset="-78"/>
          </a:endParaRPr>
        </a:p>
      </dgm:t>
    </dgm:pt>
    <dgm:pt modelId="{F03DF12E-0C12-49F4-A677-0608D8BECC84}" type="parTrans" cxnId="{A1976586-2DD5-4388-9953-C17907F05802}">
      <dgm:prSet/>
      <dgm:spPr/>
      <dgm:t>
        <a:bodyPr/>
        <a:lstStyle/>
        <a:p>
          <a:endParaRPr lang="en-US"/>
        </a:p>
      </dgm:t>
    </dgm:pt>
    <dgm:pt modelId="{D6C8F0E4-D880-48EB-BE4B-7493FCC13BD1}" type="sibTrans" cxnId="{A1976586-2DD5-4388-9953-C17907F05802}">
      <dgm:prSet/>
      <dgm:spPr/>
      <dgm:t>
        <a:bodyPr/>
        <a:lstStyle/>
        <a:p>
          <a:endParaRPr lang="en-US"/>
        </a:p>
      </dgm:t>
    </dgm:pt>
    <dgm:pt modelId="{40436259-CD8E-4F1A-BCAA-2FDE1D81F72B}">
      <dgm:prSet custT="1"/>
      <dgm:spPr/>
      <dgm:t>
        <a:bodyPr/>
        <a:lstStyle/>
        <a:p>
          <a:pPr rtl="0">
            <a:lnSpc>
              <a:spcPct val="90000"/>
            </a:lnSpc>
            <a:spcBef>
              <a:spcPts val="0"/>
            </a:spcBef>
            <a:spcAft>
              <a:spcPts val="0"/>
            </a:spcAft>
          </a:pPr>
          <a:endParaRPr lang="en-US" sz="2000" dirty="0">
            <a:cs typeface="B Nazanin" panose="00000400000000000000" pitchFamily="2" charset="-78"/>
          </a:endParaRPr>
        </a:p>
      </dgm:t>
    </dgm:pt>
    <dgm:pt modelId="{85EB9B6D-1A2B-4878-8480-B1976B6DD0C3}" type="parTrans" cxnId="{CDDAF94D-3E51-4BB5-8612-BE56E2E55F15}">
      <dgm:prSet/>
      <dgm:spPr/>
      <dgm:t>
        <a:bodyPr/>
        <a:lstStyle/>
        <a:p>
          <a:endParaRPr lang="en-US"/>
        </a:p>
      </dgm:t>
    </dgm:pt>
    <dgm:pt modelId="{A5FC5D64-EEC0-4901-8E17-452503818FBE}" type="sibTrans" cxnId="{CDDAF94D-3E51-4BB5-8612-BE56E2E55F15}">
      <dgm:prSet/>
      <dgm:spPr/>
      <dgm:t>
        <a:bodyPr/>
        <a:lstStyle/>
        <a:p>
          <a:endParaRPr lang="en-US"/>
        </a:p>
      </dgm:t>
    </dgm:pt>
    <dgm:pt modelId="{FFBDD007-9A9F-4B2F-9331-B82674A9DE7A}">
      <dgm:prSet custT="1"/>
      <dgm:spPr/>
      <dgm:t>
        <a:bodyPr/>
        <a:lstStyle/>
        <a:p>
          <a:pPr rtl="0">
            <a:lnSpc>
              <a:spcPct val="90000"/>
            </a:lnSpc>
            <a:spcBef>
              <a:spcPts val="0"/>
            </a:spcBef>
            <a:spcAft>
              <a:spcPts val="0"/>
            </a:spcAft>
          </a:pPr>
          <a:endParaRPr lang="en-US" sz="2000" dirty="0">
            <a:cs typeface="B Nazanin" panose="00000400000000000000" pitchFamily="2" charset="-78"/>
          </a:endParaRPr>
        </a:p>
      </dgm:t>
    </dgm:pt>
    <dgm:pt modelId="{82B3EE4D-D1A6-4CBE-84A6-C3B71864C01F}" type="parTrans" cxnId="{8D5E7EAF-FEE3-4619-A21D-4F27972E5F7E}">
      <dgm:prSet/>
      <dgm:spPr/>
      <dgm:t>
        <a:bodyPr/>
        <a:lstStyle/>
        <a:p>
          <a:endParaRPr lang="en-US"/>
        </a:p>
      </dgm:t>
    </dgm:pt>
    <dgm:pt modelId="{DAF66C87-8435-4A20-B455-7800409DBC8E}" type="sibTrans" cxnId="{8D5E7EAF-FEE3-4619-A21D-4F27972E5F7E}">
      <dgm:prSet/>
      <dgm:spPr/>
      <dgm:t>
        <a:bodyPr/>
        <a:lstStyle/>
        <a:p>
          <a:endParaRPr lang="en-US"/>
        </a:p>
      </dgm:t>
    </dgm:pt>
    <dgm:pt modelId="{AA0AE27F-75BD-41DE-A632-3F96AC9AFB87}">
      <dgm:prSet custT="1"/>
      <dgm:spPr/>
      <dgm:t>
        <a:bodyPr/>
        <a:lstStyle/>
        <a:p>
          <a:pPr rtl="0">
            <a:lnSpc>
              <a:spcPct val="90000"/>
            </a:lnSpc>
            <a:spcBef>
              <a:spcPts val="0"/>
            </a:spcBef>
            <a:spcAft>
              <a:spcPts val="0"/>
            </a:spcAft>
          </a:pPr>
          <a:r>
            <a:rPr lang="en-US" sz="2000" dirty="0" smtClean="0">
              <a:cs typeface="B Nazanin" panose="00000400000000000000" pitchFamily="2" charset="-78"/>
            </a:rPr>
            <a:t>Technical consultation</a:t>
          </a:r>
          <a:endParaRPr lang="en-US" sz="2000" dirty="0">
            <a:cs typeface="B Nazanin" panose="00000400000000000000" pitchFamily="2" charset="-78"/>
          </a:endParaRPr>
        </a:p>
      </dgm:t>
    </dgm:pt>
    <dgm:pt modelId="{63C826B3-9E48-4801-B898-C0DE8CEEEDC1}" type="parTrans" cxnId="{08298F69-577E-4C43-9948-177F5739427F}">
      <dgm:prSet/>
      <dgm:spPr/>
      <dgm:t>
        <a:bodyPr/>
        <a:lstStyle/>
        <a:p>
          <a:endParaRPr lang="en-US"/>
        </a:p>
      </dgm:t>
    </dgm:pt>
    <dgm:pt modelId="{821889BF-8505-42A3-9602-FB9F3A7C2CC1}" type="sibTrans" cxnId="{08298F69-577E-4C43-9948-177F5739427F}">
      <dgm:prSet/>
      <dgm:spPr/>
      <dgm:t>
        <a:bodyPr/>
        <a:lstStyle/>
        <a:p>
          <a:endParaRPr lang="en-US"/>
        </a:p>
      </dgm:t>
    </dgm:pt>
    <dgm:pt modelId="{0D9267B0-2CDA-45E7-9B82-B3124F2EF0A0}">
      <dgm:prSet phldrT="[Text]" custT="1"/>
      <dgm:spPr/>
      <dgm:t>
        <a:bodyPr/>
        <a:lstStyle/>
        <a:p>
          <a:pPr algn="l" rtl="0">
            <a:lnSpc>
              <a:spcPct val="90000"/>
            </a:lnSpc>
            <a:spcBef>
              <a:spcPts val="0"/>
            </a:spcBef>
            <a:spcAft>
              <a:spcPts val="0"/>
            </a:spcAft>
          </a:pPr>
          <a:r>
            <a:rPr lang="en-US" sz="2000" dirty="0" smtClean="0">
              <a:cs typeface="B Nazanin" panose="00000400000000000000" pitchFamily="2" charset="-78"/>
            </a:rPr>
            <a:t>Find the best models and tools to separate defective parts</a:t>
          </a:r>
          <a:r>
            <a:rPr lang="fa-IR" sz="2000" dirty="0" smtClean="0">
              <a:cs typeface="B Nazanin" panose="00000400000000000000" pitchFamily="2" charset="-78"/>
            </a:rPr>
            <a:t> </a:t>
          </a:r>
          <a:endParaRPr lang="en-US" sz="2000" dirty="0">
            <a:latin typeface="+mn-lt"/>
            <a:cs typeface="B Nazanin" panose="00000400000000000000" pitchFamily="2" charset="-78"/>
          </a:endParaRPr>
        </a:p>
      </dgm:t>
    </dgm:pt>
    <dgm:pt modelId="{DDC8A15F-4198-42A7-AAE0-BCBDC9808679}" type="parTrans" cxnId="{2180906A-8173-4AE0-922F-02B0D7A1797D}">
      <dgm:prSet/>
      <dgm:spPr/>
    </dgm:pt>
    <dgm:pt modelId="{34A3E07E-E4B2-46CE-A850-ABDF2E922D4A}" type="sibTrans" cxnId="{2180906A-8173-4AE0-922F-02B0D7A1797D}">
      <dgm:prSet/>
      <dgm:spPr/>
    </dgm:pt>
    <dgm:pt modelId="{A83E66ED-308C-431E-9913-ABFEAF4136E7}">
      <dgm:prSet phldrT="[Text]" custT="1"/>
      <dgm:spPr/>
      <dgm:t>
        <a:bodyPr/>
        <a:lstStyle/>
        <a:p>
          <a:pPr rtl="0">
            <a:lnSpc>
              <a:spcPct val="90000"/>
            </a:lnSpc>
            <a:spcBef>
              <a:spcPts val="0"/>
            </a:spcBef>
            <a:spcAft>
              <a:spcPts val="0"/>
            </a:spcAft>
          </a:pPr>
          <a:r>
            <a:rPr lang="en-US" sz="2000" dirty="0" smtClean="0">
              <a:cs typeface="B Nazanin" panose="00000400000000000000" pitchFamily="2" charset="-78"/>
            </a:rPr>
            <a:t>Optimize excitation force and location, and sensor positions</a:t>
          </a:r>
          <a:endParaRPr lang="en-US" sz="2000" dirty="0">
            <a:cs typeface="B Nazanin" panose="00000400000000000000" pitchFamily="2" charset="-78"/>
          </a:endParaRPr>
        </a:p>
      </dgm:t>
    </dgm:pt>
    <dgm:pt modelId="{CCB0DAAE-A0B5-423A-93D1-560DA0DEA844}" type="parTrans" cxnId="{656D7E51-90D8-400E-85F7-76750FFE0865}">
      <dgm:prSet/>
      <dgm:spPr/>
    </dgm:pt>
    <dgm:pt modelId="{B958DD81-7461-4FDD-B41B-34DD71C70CB1}" type="sibTrans" cxnId="{656D7E51-90D8-400E-85F7-76750FFE0865}">
      <dgm:prSet/>
      <dgm:spPr/>
    </dgm:pt>
    <dgm:pt modelId="{281DB177-E8CB-4022-9E3F-932C62367FCE}" type="pres">
      <dgm:prSet presAssocID="{6C95022C-5CB6-40F8-87C3-AA95998D1C3C}" presName="Name0" presStyleCnt="0">
        <dgm:presLayoutVars>
          <dgm:dir/>
          <dgm:animLvl val="lvl"/>
          <dgm:resizeHandles/>
        </dgm:presLayoutVars>
      </dgm:prSet>
      <dgm:spPr/>
      <dgm:t>
        <a:bodyPr/>
        <a:lstStyle/>
        <a:p>
          <a:endParaRPr lang="en-US"/>
        </a:p>
      </dgm:t>
    </dgm:pt>
    <dgm:pt modelId="{578A96A5-DA90-4661-BBD1-BBBD5A57EC80}" type="pres">
      <dgm:prSet presAssocID="{42AA0F82-B9F6-40A5-BC25-9BAE99F595B3}" presName="linNode" presStyleCnt="0"/>
      <dgm:spPr/>
    </dgm:pt>
    <dgm:pt modelId="{9E320BBC-D03A-4B62-92DE-7D17167FA690}" type="pres">
      <dgm:prSet presAssocID="{42AA0F82-B9F6-40A5-BC25-9BAE99F595B3}" presName="parentShp" presStyleLbl="node1" presStyleIdx="0" presStyleCnt="5" custScaleX="65388" custLinFactNeighborX="-12147" custLinFactNeighborY="1229">
        <dgm:presLayoutVars>
          <dgm:bulletEnabled val="1"/>
        </dgm:presLayoutVars>
      </dgm:prSet>
      <dgm:spPr/>
      <dgm:t>
        <a:bodyPr/>
        <a:lstStyle/>
        <a:p>
          <a:endParaRPr lang="en-US"/>
        </a:p>
      </dgm:t>
    </dgm:pt>
    <dgm:pt modelId="{AA6F152F-BE57-431A-B2BD-C5B3E3244BBD}" type="pres">
      <dgm:prSet presAssocID="{42AA0F82-B9F6-40A5-BC25-9BAE99F595B3}" presName="childShp" presStyleLbl="bgAccFollowNode1" presStyleIdx="0" presStyleCnt="5" custScaleX="122674">
        <dgm:presLayoutVars>
          <dgm:bulletEnabled val="1"/>
        </dgm:presLayoutVars>
      </dgm:prSet>
      <dgm:spPr/>
      <dgm:t>
        <a:bodyPr/>
        <a:lstStyle/>
        <a:p>
          <a:endParaRPr lang="en-US"/>
        </a:p>
      </dgm:t>
    </dgm:pt>
    <dgm:pt modelId="{D095A97C-5CBD-4C34-BE97-3AE4851D2A47}" type="pres">
      <dgm:prSet presAssocID="{716DDE8D-9961-49F1-80F6-F6A203A54F5C}" presName="spacing" presStyleCnt="0"/>
      <dgm:spPr/>
    </dgm:pt>
    <dgm:pt modelId="{E05933E1-FDCB-4886-A2C4-21ECD0738AA8}" type="pres">
      <dgm:prSet presAssocID="{8E4A62C3-1E31-4AD0-B39D-C437DE3C8E41}" presName="linNode" presStyleCnt="0"/>
      <dgm:spPr/>
    </dgm:pt>
    <dgm:pt modelId="{84BB4401-F266-4891-BD23-035C13079FE0}" type="pres">
      <dgm:prSet presAssocID="{8E4A62C3-1E31-4AD0-B39D-C437DE3C8E41}" presName="parentShp" presStyleLbl="node1" presStyleIdx="1" presStyleCnt="5" custScaleX="65388" custLinFactNeighborX="-12147">
        <dgm:presLayoutVars>
          <dgm:bulletEnabled val="1"/>
        </dgm:presLayoutVars>
      </dgm:prSet>
      <dgm:spPr/>
      <dgm:t>
        <a:bodyPr/>
        <a:lstStyle/>
        <a:p>
          <a:endParaRPr lang="en-US"/>
        </a:p>
      </dgm:t>
    </dgm:pt>
    <dgm:pt modelId="{E2C1901D-97DB-44A2-B5F7-49DF2F474B7A}" type="pres">
      <dgm:prSet presAssocID="{8E4A62C3-1E31-4AD0-B39D-C437DE3C8E41}" presName="childShp" presStyleLbl="bgAccFollowNode1" presStyleIdx="1" presStyleCnt="5" custScaleX="122674">
        <dgm:presLayoutVars>
          <dgm:bulletEnabled val="1"/>
        </dgm:presLayoutVars>
      </dgm:prSet>
      <dgm:spPr/>
      <dgm:t>
        <a:bodyPr/>
        <a:lstStyle/>
        <a:p>
          <a:endParaRPr lang="en-US"/>
        </a:p>
      </dgm:t>
    </dgm:pt>
    <dgm:pt modelId="{F7F0DE0B-A4B6-4879-9A0F-29D5D50A3920}" type="pres">
      <dgm:prSet presAssocID="{01F2DC02-FE4F-49BD-9FB4-F97414603C96}" presName="spacing" presStyleCnt="0"/>
      <dgm:spPr/>
    </dgm:pt>
    <dgm:pt modelId="{BFF4E246-F65E-4CF0-8F93-E4F25BF8760A}" type="pres">
      <dgm:prSet presAssocID="{8918164D-4FA2-4C07-9643-552DEEA9C004}" presName="linNode" presStyleCnt="0"/>
      <dgm:spPr/>
    </dgm:pt>
    <dgm:pt modelId="{10702D0E-36BF-4CE6-BBBB-08A42C960001}" type="pres">
      <dgm:prSet presAssocID="{8918164D-4FA2-4C07-9643-552DEEA9C004}" presName="parentShp" presStyleLbl="node1" presStyleIdx="2" presStyleCnt="5" custScaleX="65388" custLinFactNeighborX="-12147">
        <dgm:presLayoutVars>
          <dgm:bulletEnabled val="1"/>
        </dgm:presLayoutVars>
      </dgm:prSet>
      <dgm:spPr/>
      <dgm:t>
        <a:bodyPr/>
        <a:lstStyle/>
        <a:p>
          <a:endParaRPr lang="en-US"/>
        </a:p>
      </dgm:t>
    </dgm:pt>
    <dgm:pt modelId="{5A16D728-9660-40E5-92ED-A6DE79605A2D}" type="pres">
      <dgm:prSet presAssocID="{8918164D-4FA2-4C07-9643-552DEEA9C004}" presName="childShp" presStyleLbl="bgAccFollowNode1" presStyleIdx="2" presStyleCnt="5" custScaleX="122674">
        <dgm:presLayoutVars>
          <dgm:bulletEnabled val="1"/>
        </dgm:presLayoutVars>
      </dgm:prSet>
      <dgm:spPr/>
      <dgm:t>
        <a:bodyPr/>
        <a:lstStyle/>
        <a:p>
          <a:endParaRPr lang="en-US"/>
        </a:p>
      </dgm:t>
    </dgm:pt>
    <dgm:pt modelId="{DC0906F2-D09B-47DC-952A-83B9AC747CEA}" type="pres">
      <dgm:prSet presAssocID="{35CF19EA-4F7D-4303-9EC1-34B96E1B34EA}" presName="spacing" presStyleCnt="0"/>
      <dgm:spPr/>
    </dgm:pt>
    <dgm:pt modelId="{4CDB7772-7028-4AA1-89A1-6606115F72D5}" type="pres">
      <dgm:prSet presAssocID="{62B7F11E-A036-4127-A0DF-839444CA4B97}" presName="linNode" presStyleCnt="0"/>
      <dgm:spPr/>
    </dgm:pt>
    <dgm:pt modelId="{FEAB4821-DC53-45F4-B2B9-2564B87F475B}" type="pres">
      <dgm:prSet presAssocID="{62B7F11E-A036-4127-A0DF-839444CA4B97}" presName="parentShp" presStyleLbl="node1" presStyleIdx="3" presStyleCnt="5" custScaleX="65388" custLinFactNeighborX="-12147">
        <dgm:presLayoutVars>
          <dgm:bulletEnabled val="1"/>
        </dgm:presLayoutVars>
      </dgm:prSet>
      <dgm:spPr/>
      <dgm:t>
        <a:bodyPr/>
        <a:lstStyle/>
        <a:p>
          <a:endParaRPr lang="en-US"/>
        </a:p>
      </dgm:t>
    </dgm:pt>
    <dgm:pt modelId="{D31AC332-814C-4E59-9D54-0CF7AF187106}" type="pres">
      <dgm:prSet presAssocID="{62B7F11E-A036-4127-A0DF-839444CA4B97}" presName="childShp" presStyleLbl="bgAccFollowNode1" presStyleIdx="3" presStyleCnt="5" custScaleX="122674">
        <dgm:presLayoutVars>
          <dgm:bulletEnabled val="1"/>
        </dgm:presLayoutVars>
      </dgm:prSet>
      <dgm:spPr/>
      <dgm:t>
        <a:bodyPr/>
        <a:lstStyle/>
        <a:p>
          <a:endParaRPr lang="en-US"/>
        </a:p>
      </dgm:t>
    </dgm:pt>
    <dgm:pt modelId="{F86D4003-389A-4CD0-9DF7-987C1E285660}" type="pres">
      <dgm:prSet presAssocID="{DEED0842-A5D0-4D83-857A-9771F9F3D5A0}" presName="spacing" presStyleCnt="0"/>
      <dgm:spPr/>
    </dgm:pt>
    <dgm:pt modelId="{00F71097-384C-477C-BD5C-8C6A6902287C}" type="pres">
      <dgm:prSet presAssocID="{BF978C8F-F10C-465B-93E8-3E19CF398C2C}" presName="linNode" presStyleCnt="0"/>
      <dgm:spPr/>
    </dgm:pt>
    <dgm:pt modelId="{6B77A978-CC79-4EB9-992F-1E8220A0B03D}" type="pres">
      <dgm:prSet presAssocID="{BF978C8F-F10C-465B-93E8-3E19CF398C2C}" presName="parentShp" presStyleLbl="node1" presStyleIdx="4" presStyleCnt="5" custScaleX="65388" custLinFactNeighborX="-12147">
        <dgm:presLayoutVars>
          <dgm:bulletEnabled val="1"/>
        </dgm:presLayoutVars>
      </dgm:prSet>
      <dgm:spPr/>
      <dgm:t>
        <a:bodyPr/>
        <a:lstStyle/>
        <a:p>
          <a:endParaRPr lang="en-US"/>
        </a:p>
      </dgm:t>
    </dgm:pt>
    <dgm:pt modelId="{A3033CAC-67C3-48A9-AC5F-C6BC29AAC096}" type="pres">
      <dgm:prSet presAssocID="{BF978C8F-F10C-465B-93E8-3E19CF398C2C}" presName="childShp" presStyleLbl="bgAccFollowNode1" presStyleIdx="4" presStyleCnt="5" custScaleX="122674">
        <dgm:presLayoutVars>
          <dgm:bulletEnabled val="1"/>
        </dgm:presLayoutVars>
      </dgm:prSet>
      <dgm:spPr/>
      <dgm:t>
        <a:bodyPr/>
        <a:lstStyle/>
        <a:p>
          <a:endParaRPr lang="en-US"/>
        </a:p>
      </dgm:t>
    </dgm:pt>
  </dgm:ptLst>
  <dgm:cxnLst>
    <dgm:cxn modelId="{6F17DFEA-63AD-4B40-9F0F-772A4708ECB0}" type="presOf" srcId="{A83E66ED-308C-431E-9913-ABFEAF4136E7}" destId="{E2C1901D-97DB-44A2-B5F7-49DF2F474B7A}" srcOrd="0" destOrd="1" presId="urn:microsoft.com/office/officeart/2005/8/layout/vList6"/>
    <dgm:cxn modelId="{88C4C135-8349-41EB-AB3D-71E9EF5AFDF7}" type="presOf" srcId="{40436259-CD8E-4F1A-BCAA-2FDE1D81F72B}" destId="{A3033CAC-67C3-48A9-AC5F-C6BC29AAC096}" srcOrd="0" destOrd="3" presId="urn:microsoft.com/office/officeart/2005/8/layout/vList6"/>
    <dgm:cxn modelId="{E8114357-3F0B-4B78-A6D7-378D36E25326}" type="presOf" srcId="{42AA0F82-B9F6-40A5-BC25-9BAE99F595B3}" destId="{9E320BBC-D03A-4B62-92DE-7D17167FA690}" srcOrd="0" destOrd="0" presId="urn:microsoft.com/office/officeart/2005/8/layout/vList6"/>
    <dgm:cxn modelId="{0ED1777B-E3A6-497D-9383-0EEC061F4545}" type="presOf" srcId="{447C88DB-D669-4D82-9382-A9EB19D6E80D}" destId="{AA6F152F-BE57-431A-B2BD-C5B3E3244BBD}" srcOrd="0" destOrd="0" presId="urn:microsoft.com/office/officeart/2005/8/layout/vList6"/>
    <dgm:cxn modelId="{2180906A-8173-4AE0-922F-02B0D7A1797D}" srcId="{42AA0F82-B9F6-40A5-BC25-9BAE99F595B3}" destId="{0D9267B0-2CDA-45E7-9B82-B3124F2EF0A0}" srcOrd="1" destOrd="0" parTransId="{DDC8A15F-4198-42A7-AAE0-BCBDC9808679}" sibTransId="{34A3E07E-E4B2-46CE-A850-ABDF2E922D4A}"/>
    <dgm:cxn modelId="{48FAD7B4-32C2-41DE-BF14-B77E0EF1A043}" srcId="{6C95022C-5CB6-40F8-87C3-AA95998D1C3C}" destId="{42AA0F82-B9F6-40A5-BC25-9BAE99F595B3}" srcOrd="0" destOrd="0" parTransId="{97A0FDB0-8168-4624-A294-602D14813B77}" sibTransId="{716DDE8D-9961-49F1-80F6-F6A203A54F5C}"/>
    <dgm:cxn modelId="{C112A1A3-49C1-41BE-B868-DBCAE96DBFEE}" type="presOf" srcId="{0D9267B0-2CDA-45E7-9B82-B3124F2EF0A0}" destId="{AA6F152F-BE57-431A-B2BD-C5B3E3244BBD}" srcOrd="0" destOrd="1" presId="urn:microsoft.com/office/officeart/2005/8/layout/vList6"/>
    <dgm:cxn modelId="{102DD8B3-B56C-4D84-B11F-7C4F731C0823}" srcId="{8E4A62C3-1E31-4AD0-B39D-C437DE3C8E41}" destId="{9FFEACC2-E9A9-478E-A71B-A0B2416B5FE5}" srcOrd="0" destOrd="0" parTransId="{3909C1AF-0A02-4B2D-86C8-2308863ACD5E}" sibTransId="{95DC29EC-4828-41D6-BECA-3F601567CD5D}"/>
    <dgm:cxn modelId="{6EED9AE2-B4AF-4568-B8B1-AA63290DFAD4}" srcId="{6C95022C-5CB6-40F8-87C3-AA95998D1C3C}" destId="{8918164D-4FA2-4C07-9643-552DEEA9C004}" srcOrd="2" destOrd="0" parTransId="{343C5384-D05D-4089-8884-ED29C928B4B6}" sibTransId="{35CF19EA-4F7D-4303-9EC1-34B96E1B34EA}"/>
    <dgm:cxn modelId="{154B462C-470F-4B28-9742-C1E9040DBCFF}" type="presOf" srcId="{0178DF8B-3905-45B3-9A06-6D823AB98D3B}" destId="{D31AC332-814C-4E59-9D54-0CF7AF187106}" srcOrd="0" destOrd="0" presId="urn:microsoft.com/office/officeart/2005/8/layout/vList6"/>
    <dgm:cxn modelId="{08298F69-577E-4C43-9948-177F5739427F}" srcId="{BF978C8F-F10C-465B-93E8-3E19CF398C2C}" destId="{AA0AE27F-75BD-41DE-A632-3F96AC9AFB87}" srcOrd="1" destOrd="0" parTransId="{63C826B3-9E48-4801-B898-C0DE8CEEEDC1}" sibTransId="{821889BF-8505-42A3-9602-FB9F3A7C2CC1}"/>
    <dgm:cxn modelId="{F634DCD4-267C-4D13-9CC3-C449E02C7E5B}" type="presOf" srcId="{8E4A62C3-1E31-4AD0-B39D-C437DE3C8E41}" destId="{84BB4401-F266-4891-BD23-035C13079FE0}" srcOrd="0" destOrd="0" presId="urn:microsoft.com/office/officeart/2005/8/layout/vList6"/>
    <dgm:cxn modelId="{0CF7736A-B15B-4AF0-A635-9994D7636EB8}" type="presOf" srcId="{FFBDD007-9A9F-4B2F-9331-B82674A9DE7A}" destId="{A3033CAC-67C3-48A9-AC5F-C6BC29AAC096}" srcOrd="0" destOrd="2" presId="urn:microsoft.com/office/officeart/2005/8/layout/vList6"/>
    <dgm:cxn modelId="{5C3BD228-E031-4E1B-A1B1-76C9C9A98578}" srcId="{6C95022C-5CB6-40F8-87C3-AA95998D1C3C}" destId="{8E4A62C3-1E31-4AD0-B39D-C437DE3C8E41}" srcOrd="1" destOrd="0" parTransId="{ED270043-70F3-4EF6-8331-991A30384626}" sibTransId="{01F2DC02-FE4F-49BD-9FB4-F97414603C96}"/>
    <dgm:cxn modelId="{B5C8965D-05B4-4CB5-9C2B-C5CFB99370D3}" type="presOf" srcId="{BF978C8F-F10C-465B-93E8-3E19CF398C2C}" destId="{6B77A978-CC79-4EB9-992F-1E8220A0B03D}" srcOrd="0" destOrd="0" presId="urn:microsoft.com/office/officeart/2005/8/layout/vList6"/>
    <dgm:cxn modelId="{4C004410-5F3D-4DDD-906C-7B843351E86A}" srcId="{BF978C8F-F10C-465B-93E8-3E19CF398C2C}" destId="{1EE9B315-BBF2-4B05-909C-C2E02640750F}" srcOrd="0" destOrd="0" parTransId="{E9E83803-AF8C-457C-8C13-74DA9443BA81}" sibTransId="{589D0114-D484-4C84-932A-FA1F5472EB60}"/>
    <dgm:cxn modelId="{656D7E51-90D8-400E-85F7-76750FFE0865}" srcId="{8E4A62C3-1E31-4AD0-B39D-C437DE3C8E41}" destId="{A83E66ED-308C-431E-9913-ABFEAF4136E7}" srcOrd="1" destOrd="0" parTransId="{CCB0DAAE-A0B5-423A-93D1-560DA0DEA844}" sibTransId="{B958DD81-7461-4FDD-B41B-34DD71C70CB1}"/>
    <dgm:cxn modelId="{CDDAF94D-3E51-4BB5-8612-BE56E2E55F15}" srcId="{BF978C8F-F10C-465B-93E8-3E19CF398C2C}" destId="{40436259-CD8E-4F1A-BCAA-2FDE1D81F72B}" srcOrd="3" destOrd="0" parTransId="{85EB9B6D-1A2B-4878-8480-B1976B6DD0C3}" sibTransId="{A5FC5D64-EEC0-4901-8E17-452503818FBE}"/>
    <dgm:cxn modelId="{AE608114-1293-46CE-8AED-8017EC985A1D}" srcId="{6C95022C-5CB6-40F8-87C3-AA95998D1C3C}" destId="{62B7F11E-A036-4127-A0DF-839444CA4B97}" srcOrd="3" destOrd="0" parTransId="{D024F3DB-C7B5-4580-B4B1-A49A113C806E}" sibTransId="{DEED0842-A5D0-4D83-857A-9771F9F3D5A0}"/>
    <dgm:cxn modelId="{4B2814FC-9C8A-44A6-A513-77F9C8B24AD0}" type="presOf" srcId="{9FFEACC2-E9A9-478E-A71B-A0B2416B5FE5}" destId="{E2C1901D-97DB-44A2-B5F7-49DF2F474B7A}" srcOrd="0" destOrd="0" presId="urn:microsoft.com/office/officeart/2005/8/layout/vList6"/>
    <dgm:cxn modelId="{32B9ECD9-36EC-4138-AE9F-E097EC367C45}" type="presOf" srcId="{62B7F11E-A036-4127-A0DF-839444CA4B97}" destId="{FEAB4821-DC53-45F4-B2B9-2564B87F475B}" srcOrd="0" destOrd="0" presId="urn:microsoft.com/office/officeart/2005/8/layout/vList6"/>
    <dgm:cxn modelId="{E2AF4541-138E-4D91-8B6E-DD21303E6F48}" type="presOf" srcId="{1EE9B315-BBF2-4B05-909C-C2E02640750F}" destId="{A3033CAC-67C3-48A9-AC5F-C6BC29AAC096}" srcOrd="0" destOrd="0" presId="urn:microsoft.com/office/officeart/2005/8/layout/vList6"/>
    <dgm:cxn modelId="{B4BAD15A-9E0F-41D6-9659-589F8BFC1B6E}" type="presOf" srcId="{AA0AE27F-75BD-41DE-A632-3F96AC9AFB87}" destId="{A3033CAC-67C3-48A9-AC5F-C6BC29AAC096}" srcOrd="0" destOrd="1" presId="urn:microsoft.com/office/officeart/2005/8/layout/vList6"/>
    <dgm:cxn modelId="{8C7A3099-A422-4027-9305-68B84392CE9A}" srcId="{62B7F11E-A036-4127-A0DF-839444CA4B97}" destId="{0178DF8B-3905-45B3-9A06-6D823AB98D3B}" srcOrd="0" destOrd="0" parTransId="{7F5DCF0D-E3AC-418C-ACDF-9BEE91A94D5E}" sibTransId="{C28C6517-3232-4BF9-B074-654BADBCA4AC}"/>
    <dgm:cxn modelId="{BCB377B6-A685-4F44-9B31-8101B12D3D2A}" type="presOf" srcId="{F92122F2-DE18-4682-BA5A-86FE19680955}" destId="{5A16D728-9660-40E5-92ED-A6DE79605A2D}" srcOrd="0" destOrd="1" presId="urn:microsoft.com/office/officeart/2005/8/layout/vList6"/>
    <dgm:cxn modelId="{8074CDE1-8FBF-4D50-A74C-72310138BE4C}" srcId="{6C95022C-5CB6-40F8-87C3-AA95998D1C3C}" destId="{BF978C8F-F10C-465B-93E8-3E19CF398C2C}" srcOrd="4" destOrd="0" parTransId="{C6D7D78C-18AD-46D5-8FAE-3BD17E86C5C0}" sibTransId="{6C3E1084-FAAC-4310-B80B-A5EB20A22317}"/>
    <dgm:cxn modelId="{D7E5AF23-037B-4920-ACF8-206092076CDF}" srcId="{42AA0F82-B9F6-40A5-BC25-9BAE99F595B3}" destId="{447C88DB-D669-4D82-9382-A9EB19D6E80D}" srcOrd="0" destOrd="0" parTransId="{4BE717FA-C5A6-4157-BCA0-D1CB6E98B441}" sibTransId="{4BF106FB-3521-4423-AC83-46DD917A65A6}"/>
    <dgm:cxn modelId="{0A9A3123-9918-465F-AF1F-FF2A9544E3BD}" type="presOf" srcId="{6C95022C-5CB6-40F8-87C3-AA95998D1C3C}" destId="{281DB177-E8CB-4022-9E3F-932C62367FCE}" srcOrd="0" destOrd="0" presId="urn:microsoft.com/office/officeart/2005/8/layout/vList6"/>
    <dgm:cxn modelId="{F5B6AC3C-8A58-4E49-82B7-CACCAE24F150}" srcId="{8918164D-4FA2-4C07-9643-552DEEA9C004}" destId="{D0BAC9E3-4FED-4614-A6A7-0A91553ADE07}" srcOrd="0" destOrd="0" parTransId="{36427DEB-A04F-4B01-AE15-97CD72CA2288}" sibTransId="{2119CD11-7C70-4238-A82C-1C23C45EFA01}"/>
    <dgm:cxn modelId="{050FD85D-E345-4E32-B739-AB23AE95504A}" type="presOf" srcId="{8918164D-4FA2-4C07-9643-552DEEA9C004}" destId="{10702D0E-36BF-4CE6-BBBB-08A42C960001}" srcOrd="0" destOrd="0" presId="urn:microsoft.com/office/officeart/2005/8/layout/vList6"/>
    <dgm:cxn modelId="{27984B56-A3E9-4985-93FC-8766A8696703}" type="presOf" srcId="{D0BAC9E3-4FED-4614-A6A7-0A91553ADE07}" destId="{5A16D728-9660-40E5-92ED-A6DE79605A2D}" srcOrd="0" destOrd="0" presId="urn:microsoft.com/office/officeart/2005/8/layout/vList6"/>
    <dgm:cxn modelId="{8D5E7EAF-FEE3-4619-A21D-4F27972E5F7E}" srcId="{BF978C8F-F10C-465B-93E8-3E19CF398C2C}" destId="{FFBDD007-9A9F-4B2F-9331-B82674A9DE7A}" srcOrd="2" destOrd="0" parTransId="{82B3EE4D-D1A6-4CBE-84A6-C3B71864C01F}" sibTransId="{DAF66C87-8435-4A20-B455-7800409DBC8E}"/>
    <dgm:cxn modelId="{A1976586-2DD5-4388-9953-C17907F05802}" srcId="{8918164D-4FA2-4C07-9643-552DEEA9C004}" destId="{F92122F2-DE18-4682-BA5A-86FE19680955}" srcOrd="1" destOrd="0" parTransId="{F03DF12E-0C12-49F4-A677-0608D8BECC84}" sibTransId="{D6C8F0E4-D880-48EB-BE4B-7493FCC13BD1}"/>
    <dgm:cxn modelId="{CFA0906A-B1B4-4B51-BAA1-0282B5D0B928}" type="presParOf" srcId="{281DB177-E8CB-4022-9E3F-932C62367FCE}" destId="{578A96A5-DA90-4661-BBD1-BBBD5A57EC80}" srcOrd="0" destOrd="0" presId="urn:microsoft.com/office/officeart/2005/8/layout/vList6"/>
    <dgm:cxn modelId="{E58C65BE-CB3E-46B0-A0B2-4529E79694D0}" type="presParOf" srcId="{578A96A5-DA90-4661-BBD1-BBBD5A57EC80}" destId="{9E320BBC-D03A-4B62-92DE-7D17167FA690}" srcOrd="0" destOrd="0" presId="urn:microsoft.com/office/officeart/2005/8/layout/vList6"/>
    <dgm:cxn modelId="{600845F3-C823-4149-B567-E640F17A4C8D}" type="presParOf" srcId="{578A96A5-DA90-4661-BBD1-BBBD5A57EC80}" destId="{AA6F152F-BE57-431A-B2BD-C5B3E3244BBD}" srcOrd="1" destOrd="0" presId="urn:microsoft.com/office/officeart/2005/8/layout/vList6"/>
    <dgm:cxn modelId="{253E9598-0389-4E6E-90FC-2814E576C6F3}" type="presParOf" srcId="{281DB177-E8CB-4022-9E3F-932C62367FCE}" destId="{D095A97C-5CBD-4C34-BE97-3AE4851D2A47}" srcOrd="1" destOrd="0" presId="urn:microsoft.com/office/officeart/2005/8/layout/vList6"/>
    <dgm:cxn modelId="{CEE1A3A4-6D79-41F7-BAFC-0A3B5EB593B9}" type="presParOf" srcId="{281DB177-E8CB-4022-9E3F-932C62367FCE}" destId="{E05933E1-FDCB-4886-A2C4-21ECD0738AA8}" srcOrd="2" destOrd="0" presId="urn:microsoft.com/office/officeart/2005/8/layout/vList6"/>
    <dgm:cxn modelId="{2096AD6E-0694-413F-A681-25DC513C3952}" type="presParOf" srcId="{E05933E1-FDCB-4886-A2C4-21ECD0738AA8}" destId="{84BB4401-F266-4891-BD23-035C13079FE0}" srcOrd="0" destOrd="0" presId="urn:microsoft.com/office/officeart/2005/8/layout/vList6"/>
    <dgm:cxn modelId="{E0CE4508-DFC3-499B-A166-9BFD2CDC783D}" type="presParOf" srcId="{E05933E1-FDCB-4886-A2C4-21ECD0738AA8}" destId="{E2C1901D-97DB-44A2-B5F7-49DF2F474B7A}" srcOrd="1" destOrd="0" presId="urn:microsoft.com/office/officeart/2005/8/layout/vList6"/>
    <dgm:cxn modelId="{4206666B-A118-450C-917F-3F2759FDAE9F}" type="presParOf" srcId="{281DB177-E8CB-4022-9E3F-932C62367FCE}" destId="{F7F0DE0B-A4B6-4879-9A0F-29D5D50A3920}" srcOrd="3" destOrd="0" presId="urn:microsoft.com/office/officeart/2005/8/layout/vList6"/>
    <dgm:cxn modelId="{79C4FA95-7D30-4EFA-8645-A714E6AA166A}" type="presParOf" srcId="{281DB177-E8CB-4022-9E3F-932C62367FCE}" destId="{BFF4E246-F65E-4CF0-8F93-E4F25BF8760A}" srcOrd="4" destOrd="0" presId="urn:microsoft.com/office/officeart/2005/8/layout/vList6"/>
    <dgm:cxn modelId="{58AF1188-33D9-493C-917D-838C192E5F8B}" type="presParOf" srcId="{BFF4E246-F65E-4CF0-8F93-E4F25BF8760A}" destId="{10702D0E-36BF-4CE6-BBBB-08A42C960001}" srcOrd="0" destOrd="0" presId="urn:microsoft.com/office/officeart/2005/8/layout/vList6"/>
    <dgm:cxn modelId="{027E52C1-DD71-4566-901F-55F0108C9235}" type="presParOf" srcId="{BFF4E246-F65E-4CF0-8F93-E4F25BF8760A}" destId="{5A16D728-9660-40E5-92ED-A6DE79605A2D}" srcOrd="1" destOrd="0" presId="urn:microsoft.com/office/officeart/2005/8/layout/vList6"/>
    <dgm:cxn modelId="{19761F1C-72C2-4432-9B9C-0DDAE7D2219C}" type="presParOf" srcId="{281DB177-E8CB-4022-9E3F-932C62367FCE}" destId="{DC0906F2-D09B-47DC-952A-83B9AC747CEA}" srcOrd="5" destOrd="0" presId="urn:microsoft.com/office/officeart/2005/8/layout/vList6"/>
    <dgm:cxn modelId="{9D1C0DAD-874D-46CE-AF36-8AEB053A6D41}" type="presParOf" srcId="{281DB177-E8CB-4022-9E3F-932C62367FCE}" destId="{4CDB7772-7028-4AA1-89A1-6606115F72D5}" srcOrd="6" destOrd="0" presId="urn:microsoft.com/office/officeart/2005/8/layout/vList6"/>
    <dgm:cxn modelId="{F88B9FDC-2A31-45A7-BDCE-E557ED9E4D0A}" type="presParOf" srcId="{4CDB7772-7028-4AA1-89A1-6606115F72D5}" destId="{FEAB4821-DC53-45F4-B2B9-2564B87F475B}" srcOrd="0" destOrd="0" presId="urn:microsoft.com/office/officeart/2005/8/layout/vList6"/>
    <dgm:cxn modelId="{C732880C-E699-43EB-B2AE-4B74D4A5FEAB}" type="presParOf" srcId="{4CDB7772-7028-4AA1-89A1-6606115F72D5}" destId="{D31AC332-814C-4E59-9D54-0CF7AF187106}" srcOrd="1" destOrd="0" presId="urn:microsoft.com/office/officeart/2005/8/layout/vList6"/>
    <dgm:cxn modelId="{D6B4F5DF-E27C-47A4-A620-07B1DFD78888}" type="presParOf" srcId="{281DB177-E8CB-4022-9E3F-932C62367FCE}" destId="{F86D4003-389A-4CD0-9DF7-987C1E285660}" srcOrd="7" destOrd="0" presId="urn:microsoft.com/office/officeart/2005/8/layout/vList6"/>
    <dgm:cxn modelId="{A1A0C838-9C47-4B2F-9DB1-AD10B8857567}" type="presParOf" srcId="{281DB177-E8CB-4022-9E3F-932C62367FCE}" destId="{00F71097-384C-477C-BD5C-8C6A6902287C}" srcOrd="8" destOrd="0" presId="urn:microsoft.com/office/officeart/2005/8/layout/vList6"/>
    <dgm:cxn modelId="{7EF512C1-D2A8-4042-B1F4-FEA1E1E82EFB}" type="presParOf" srcId="{00F71097-384C-477C-BD5C-8C6A6902287C}" destId="{6B77A978-CC79-4EB9-992F-1E8220A0B03D}" srcOrd="0" destOrd="0" presId="urn:microsoft.com/office/officeart/2005/8/layout/vList6"/>
    <dgm:cxn modelId="{F94302EE-0C49-4F7E-B902-EF0851F76F7F}" type="presParOf" srcId="{00F71097-384C-477C-BD5C-8C6A6902287C}" destId="{A3033CAC-67C3-48A9-AC5F-C6BC29AAC096}"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3BC951-B11D-41CA-B1A4-2C5E38F59446}" type="datetimeFigureOut">
              <a:rPr lang="en-US" smtClean="0"/>
              <a:t>23-Sep-15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F12A59-1613-44E2-9A6C-339006EF457C}" type="slidenum">
              <a:rPr lang="en-US" smtClean="0"/>
              <a:t>‹#›</a:t>
            </a:fld>
            <a:endParaRPr lang="en-US"/>
          </a:p>
        </p:txBody>
      </p:sp>
    </p:spTree>
    <p:extLst>
      <p:ext uri="{BB962C8B-B14F-4D97-AF65-F5344CB8AC3E}">
        <p14:creationId xmlns:p14="http://schemas.microsoft.com/office/powerpoint/2010/main" val="403526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Rot="1" noChangeAspect="1" noChangeArrowheads="1" noTextEdit="1"/>
          </p:cNvSpPr>
          <p:nvPr>
            <p:ph type="sldImg"/>
          </p:nvPr>
        </p:nvSpPr>
        <p:spPr>
          <a:xfrm>
            <a:off x="-469900" y="511175"/>
            <a:ext cx="8026400" cy="4514850"/>
          </a:xfrm>
          <a:ln/>
        </p:spPr>
      </p:sp>
      <p:sp>
        <p:nvSpPr>
          <p:cNvPr id="45062" name="Rectangle 6"/>
          <p:cNvSpPr>
            <a:spLocks noGrp="1" noChangeArrowheads="1"/>
          </p:cNvSpPr>
          <p:nvPr>
            <p:ph type="body" idx="1"/>
          </p:nvPr>
        </p:nvSpPr>
        <p:spPr/>
        <p:txBody>
          <a:bodyPr/>
          <a:lstStyle/>
          <a:p>
            <a:pPr algn="r" rtl="1">
              <a:buNone/>
            </a:pPr>
            <a:endParaRPr lang="de-DE" dirty="0"/>
          </a:p>
        </p:txBody>
      </p:sp>
    </p:spTree>
    <p:extLst>
      <p:ext uri="{BB962C8B-B14F-4D97-AF65-F5344CB8AC3E}">
        <p14:creationId xmlns:p14="http://schemas.microsoft.com/office/powerpoint/2010/main" val="2010564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Rot="1" noChangeAspect="1" noChangeArrowheads="1" noTextEdit="1"/>
          </p:cNvSpPr>
          <p:nvPr>
            <p:ph type="sldImg"/>
          </p:nvPr>
        </p:nvSpPr>
        <p:spPr>
          <a:xfrm>
            <a:off x="-469900" y="511175"/>
            <a:ext cx="8026400" cy="4514850"/>
          </a:xfrm>
          <a:ln/>
        </p:spPr>
      </p:sp>
      <p:sp>
        <p:nvSpPr>
          <p:cNvPr id="45062" name="Rectangle 6"/>
          <p:cNvSpPr>
            <a:spLocks noGrp="1" noChangeArrowheads="1"/>
          </p:cNvSpPr>
          <p:nvPr>
            <p:ph type="body" idx="1"/>
          </p:nvPr>
        </p:nvSpPr>
        <p:spPr/>
        <p:txBody>
          <a:bodyPr/>
          <a:lstStyle/>
          <a:p>
            <a:pPr algn="r" rtl="1">
              <a:buNone/>
            </a:pPr>
            <a:endParaRPr lang="de-DE" dirty="0"/>
          </a:p>
        </p:txBody>
      </p:sp>
    </p:spTree>
    <p:extLst>
      <p:ext uri="{BB962C8B-B14F-4D97-AF65-F5344CB8AC3E}">
        <p14:creationId xmlns:p14="http://schemas.microsoft.com/office/powerpoint/2010/main" val="2936780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Rot="1" noChangeAspect="1" noChangeArrowheads="1" noTextEdit="1"/>
          </p:cNvSpPr>
          <p:nvPr>
            <p:ph type="sldImg"/>
          </p:nvPr>
        </p:nvSpPr>
        <p:spPr>
          <a:xfrm>
            <a:off x="-469900" y="511175"/>
            <a:ext cx="8026400" cy="4514850"/>
          </a:xfrm>
          <a:ln/>
        </p:spPr>
      </p:sp>
      <p:sp>
        <p:nvSpPr>
          <p:cNvPr id="45062" name="Rectangle 6"/>
          <p:cNvSpPr>
            <a:spLocks noGrp="1" noChangeArrowheads="1"/>
          </p:cNvSpPr>
          <p:nvPr>
            <p:ph type="body" idx="1"/>
          </p:nvPr>
        </p:nvSpPr>
        <p:spPr/>
        <p:txBody>
          <a:bodyPr/>
          <a:lstStyle/>
          <a:p>
            <a:pPr algn="r" rtl="1">
              <a:buNone/>
            </a:pPr>
            <a:endParaRPr lang="de-DE" dirty="0"/>
          </a:p>
        </p:txBody>
      </p:sp>
    </p:spTree>
    <p:extLst>
      <p:ext uri="{BB962C8B-B14F-4D97-AF65-F5344CB8AC3E}">
        <p14:creationId xmlns:p14="http://schemas.microsoft.com/office/powerpoint/2010/main" val="1465790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Rot="1" noChangeAspect="1" noChangeArrowheads="1" noTextEdit="1"/>
          </p:cNvSpPr>
          <p:nvPr>
            <p:ph type="sldImg"/>
          </p:nvPr>
        </p:nvSpPr>
        <p:spPr>
          <a:xfrm>
            <a:off x="-469900" y="511175"/>
            <a:ext cx="8026400" cy="4514850"/>
          </a:xfrm>
          <a:ln/>
        </p:spPr>
      </p:sp>
      <p:sp>
        <p:nvSpPr>
          <p:cNvPr id="45062" name="Rectangle 6"/>
          <p:cNvSpPr>
            <a:spLocks noGrp="1" noChangeArrowheads="1"/>
          </p:cNvSpPr>
          <p:nvPr>
            <p:ph type="body" idx="1"/>
          </p:nvPr>
        </p:nvSpPr>
        <p:spPr/>
        <p:txBody>
          <a:bodyPr/>
          <a:lstStyle/>
          <a:p>
            <a:pPr algn="r" rtl="1">
              <a:buNone/>
            </a:pPr>
            <a:endParaRPr lang="de-DE" dirty="0"/>
          </a:p>
        </p:txBody>
      </p:sp>
    </p:spTree>
    <p:extLst>
      <p:ext uri="{BB962C8B-B14F-4D97-AF65-F5344CB8AC3E}">
        <p14:creationId xmlns:p14="http://schemas.microsoft.com/office/powerpoint/2010/main" val="397865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Rot="1" noChangeAspect="1" noChangeArrowheads="1" noTextEdit="1"/>
          </p:cNvSpPr>
          <p:nvPr>
            <p:ph type="sldImg"/>
          </p:nvPr>
        </p:nvSpPr>
        <p:spPr>
          <a:xfrm>
            <a:off x="-469900" y="511175"/>
            <a:ext cx="8026400" cy="4514850"/>
          </a:xfrm>
          <a:ln/>
        </p:spPr>
      </p:sp>
      <p:sp>
        <p:nvSpPr>
          <p:cNvPr id="45062" name="Rectangle 6"/>
          <p:cNvSpPr>
            <a:spLocks noGrp="1" noChangeArrowheads="1"/>
          </p:cNvSpPr>
          <p:nvPr>
            <p:ph type="body" idx="1"/>
          </p:nvPr>
        </p:nvSpPr>
        <p:spPr/>
        <p:txBody>
          <a:bodyPr/>
          <a:lstStyle/>
          <a:p>
            <a:pPr algn="r" rtl="1">
              <a:buNone/>
            </a:pPr>
            <a:endParaRPr lang="de-DE" dirty="0"/>
          </a:p>
        </p:txBody>
      </p:sp>
    </p:spTree>
    <p:extLst>
      <p:ext uri="{BB962C8B-B14F-4D97-AF65-F5344CB8AC3E}">
        <p14:creationId xmlns:p14="http://schemas.microsoft.com/office/powerpoint/2010/main" val="3324028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Rot="1" noChangeAspect="1" noChangeArrowheads="1" noTextEdit="1"/>
          </p:cNvSpPr>
          <p:nvPr>
            <p:ph type="sldImg"/>
          </p:nvPr>
        </p:nvSpPr>
        <p:spPr>
          <a:xfrm>
            <a:off x="-469900" y="511175"/>
            <a:ext cx="8026400" cy="4514850"/>
          </a:xfrm>
          <a:ln/>
        </p:spPr>
      </p:sp>
      <p:sp>
        <p:nvSpPr>
          <p:cNvPr id="45062" name="Rectangle 6"/>
          <p:cNvSpPr>
            <a:spLocks noGrp="1" noChangeArrowheads="1"/>
          </p:cNvSpPr>
          <p:nvPr>
            <p:ph type="body" idx="1"/>
          </p:nvPr>
        </p:nvSpPr>
        <p:spPr/>
        <p:txBody>
          <a:bodyPr/>
          <a:lstStyle/>
          <a:p>
            <a:pPr algn="r" rtl="1">
              <a:buNone/>
            </a:pPr>
            <a:endParaRPr lang="de-DE" dirty="0"/>
          </a:p>
        </p:txBody>
      </p:sp>
    </p:spTree>
    <p:extLst>
      <p:ext uri="{BB962C8B-B14F-4D97-AF65-F5344CB8AC3E}">
        <p14:creationId xmlns:p14="http://schemas.microsoft.com/office/powerpoint/2010/main" val="2300824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Rot="1" noChangeAspect="1" noChangeArrowheads="1" noTextEdit="1"/>
          </p:cNvSpPr>
          <p:nvPr>
            <p:ph type="sldImg"/>
          </p:nvPr>
        </p:nvSpPr>
        <p:spPr>
          <a:xfrm>
            <a:off x="-469900" y="511175"/>
            <a:ext cx="8026400" cy="4514850"/>
          </a:xfrm>
          <a:ln/>
        </p:spPr>
      </p:sp>
      <p:sp>
        <p:nvSpPr>
          <p:cNvPr id="45062" name="Rectangle 6"/>
          <p:cNvSpPr>
            <a:spLocks noGrp="1" noChangeArrowheads="1"/>
          </p:cNvSpPr>
          <p:nvPr>
            <p:ph type="body" idx="1"/>
          </p:nvPr>
        </p:nvSpPr>
        <p:spPr/>
        <p:txBody>
          <a:bodyPr/>
          <a:lstStyle/>
          <a:p>
            <a:pPr algn="r" rtl="1">
              <a:buNone/>
            </a:pPr>
            <a:endParaRPr lang="de-DE" dirty="0"/>
          </a:p>
        </p:txBody>
      </p:sp>
    </p:spTree>
    <p:extLst>
      <p:ext uri="{BB962C8B-B14F-4D97-AF65-F5344CB8AC3E}">
        <p14:creationId xmlns:p14="http://schemas.microsoft.com/office/powerpoint/2010/main" val="3792278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Rot="1" noChangeAspect="1" noChangeArrowheads="1" noTextEdit="1"/>
          </p:cNvSpPr>
          <p:nvPr>
            <p:ph type="sldImg"/>
          </p:nvPr>
        </p:nvSpPr>
        <p:spPr>
          <a:xfrm>
            <a:off x="-469900" y="511175"/>
            <a:ext cx="8026400" cy="4514850"/>
          </a:xfrm>
          <a:ln/>
        </p:spPr>
      </p:sp>
      <p:sp>
        <p:nvSpPr>
          <p:cNvPr id="45062" name="Rectangle 6"/>
          <p:cNvSpPr>
            <a:spLocks noGrp="1" noChangeArrowheads="1"/>
          </p:cNvSpPr>
          <p:nvPr>
            <p:ph type="body" idx="1"/>
          </p:nvPr>
        </p:nvSpPr>
        <p:spPr/>
        <p:txBody>
          <a:bodyPr/>
          <a:lstStyle/>
          <a:p>
            <a:pPr algn="r" rtl="1">
              <a:buNone/>
            </a:pPr>
            <a:endParaRPr lang="de-DE" dirty="0"/>
          </a:p>
        </p:txBody>
      </p:sp>
    </p:spTree>
    <p:extLst>
      <p:ext uri="{BB962C8B-B14F-4D97-AF65-F5344CB8AC3E}">
        <p14:creationId xmlns:p14="http://schemas.microsoft.com/office/powerpoint/2010/main" val="1578294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Rot="1" noChangeAspect="1" noChangeArrowheads="1" noTextEdit="1"/>
          </p:cNvSpPr>
          <p:nvPr>
            <p:ph type="sldImg"/>
          </p:nvPr>
        </p:nvSpPr>
        <p:spPr>
          <a:xfrm>
            <a:off x="-469900" y="511175"/>
            <a:ext cx="8026400" cy="4514850"/>
          </a:xfrm>
          <a:ln/>
        </p:spPr>
      </p:sp>
      <p:sp>
        <p:nvSpPr>
          <p:cNvPr id="45062" name="Rectangle 6"/>
          <p:cNvSpPr>
            <a:spLocks noGrp="1" noChangeArrowheads="1"/>
          </p:cNvSpPr>
          <p:nvPr>
            <p:ph type="body" idx="1"/>
          </p:nvPr>
        </p:nvSpPr>
        <p:spPr/>
        <p:txBody>
          <a:bodyPr/>
          <a:lstStyle/>
          <a:p>
            <a:pPr algn="r" rtl="1">
              <a:buNone/>
            </a:pPr>
            <a:endParaRPr lang="de-DE" dirty="0"/>
          </a:p>
        </p:txBody>
      </p:sp>
    </p:spTree>
    <p:extLst>
      <p:ext uri="{BB962C8B-B14F-4D97-AF65-F5344CB8AC3E}">
        <p14:creationId xmlns:p14="http://schemas.microsoft.com/office/powerpoint/2010/main" val="1724563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Rot="1" noChangeAspect="1" noChangeArrowheads="1" noTextEdit="1"/>
          </p:cNvSpPr>
          <p:nvPr>
            <p:ph type="sldImg"/>
          </p:nvPr>
        </p:nvSpPr>
        <p:spPr>
          <a:xfrm>
            <a:off x="-469900" y="511175"/>
            <a:ext cx="8026400" cy="4514850"/>
          </a:xfrm>
          <a:ln/>
        </p:spPr>
      </p:sp>
      <p:sp>
        <p:nvSpPr>
          <p:cNvPr id="45062" name="Rectangle 6"/>
          <p:cNvSpPr>
            <a:spLocks noGrp="1" noChangeArrowheads="1"/>
          </p:cNvSpPr>
          <p:nvPr>
            <p:ph type="body" idx="1"/>
          </p:nvPr>
        </p:nvSpPr>
        <p:spPr/>
        <p:txBody>
          <a:bodyPr/>
          <a:lstStyle/>
          <a:p>
            <a:pPr algn="r" rtl="1">
              <a:buNone/>
            </a:pPr>
            <a:endParaRPr lang="de-DE" dirty="0"/>
          </a:p>
        </p:txBody>
      </p:sp>
    </p:spTree>
    <p:extLst>
      <p:ext uri="{BB962C8B-B14F-4D97-AF65-F5344CB8AC3E}">
        <p14:creationId xmlns:p14="http://schemas.microsoft.com/office/powerpoint/2010/main" val="3474137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Rot="1" noChangeAspect="1" noChangeArrowheads="1" noTextEdit="1"/>
          </p:cNvSpPr>
          <p:nvPr>
            <p:ph type="sldImg"/>
          </p:nvPr>
        </p:nvSpPr>
        <p:spPr>
          <a:xfrm>
            <a:off x="-469900" y="511175"/>
            <a:ext cx="8026400" cy="4514850"/>
          </a:xfrm>
          <a:ln/>
        </p:spPr>
      </p:sp>
      <p:sp>
        <p:nvSpPr>
          <p:cNvPr id="45062" name="Rectangle 6"/>
          <p:cNvSpPr>
            <a:spLocks noGrp="1" noChangeArrowheads="1"/>
          </p:cNvSpPr>
          <p:nvPr>
            <p:ph type="body" idx="1"/>
          </p:nvPr>
        </p:nvSpPr>
        <p:spPr/>
        <p:txBody>
          <a:bodyPr/>
          <a:lstStyle/>
          <a:p>
            <a:pPr algn="r" rtl="1">
              <a:buNone/>
            </a:pPr>
            <a:endParaRPr lang="de-DE" dirty="0"/>
          </a:p>
        </p:txBody>
      </p:sp>
    </p:spTree>
    <p:extLst>
      <p:ext uri="{BB962C8B-B14F-4D97-AF65-F5344CB8AC3E}">
        <p14:creationId xmlns:p14="http://schemas.microsoft.com/office/powerpoint/2010/main" val="660062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Rot="1" noChangeAspect="1" noChangeArrowheads="1" noTextEdit="1"/>
          </p:cNvSpPr>
          <p:nvPr>
            <p:ph type="sldImg"/>
          </p:nvPr>
        </p:nvSpPr>
        <p:spPr>
          <a:xfrm>
            <a:off x="-469900" y="511175"/>
            <a:ext cx="8026400" cy="4514850"/>
          </a:xfrm>
          <a:ln/>
        </p:spPr>
      </p:sp>
      <p:sp>
        <p:nvSpPr>
          <p:cNvPr id="45062" name="Rectangle 6"/>
          <p:cNvSpPr>
            <a:spLocks noGrp="1" noChangeArrowheads="1"/>
          </p:cNvSpPr>
          <p:nvPr>
            <p:ph type="body" idx="1"/>
          </p:nvPr>
        </p:nvSpPr>
        <p:spPr/>
        <p:txBody>
          <a:bodyPr/>
          <a:lstStyle/>
          <a:p>
            <a:pPr algn="r" rtl="1">
              <a:buNone/>
            </a:pPr>
            <a:endParaRPr lang="de-DE" dirty="0"/>
          </a:p>
        </p:txBody>
      </p:sp>
    </p:spTree>
    <p:extLst>
      <p:ext uri="{BB962C8B-B14F-4D97-AF65-F5344CB8AC3E}">
        <p14:creationId xmlns:p14="http://schemas.microsoft.com/office/powerpoint/2010/main" val="34402485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Rot="1" noChangeAspect="1" noChangeArrowheads="1" noTextEdit="1"/>
          </p:cNvSpPr>
          <p:nvPr>
            <p:ph type="sldImg"/>
          </p:nvPr>
        </p:nvSpPr>
        <p:spPr>
          <a:xfrm>
            <a:off x="-469900" y="511175"/>
            <a:ext cx="8026400" cy="4514850"/>
          </a:xfrm>
          <a:ln/>
        </p:spPr>
      </p:sp>
      <p:sp>
        <p:nvSpPr>
          <p:cNvPr id="45062" name="Rectangle 6"/>
          <p:cNvSpPr>
            <a:spLocks noGrp="1" noChangeArrowheads="1"/>
          </p:cNvSpPr>
          <p:nvPr>
            <p:ph type="body" idx="1"/>
          </p:nvPr>
        </p:nvSpPr>
        <p:spPr/>
        <p:txBody>
          <a:bodyPr/>
          <a:lstStyle/>
          <a:p>
            <a:pPr algn="r" rtl="1">
              <a:buNone/>
            </a:pPr>
            <a:endParaRPr lang="de-DE" dirty="0"/>
          </a:p>
        </p:txBody>
      </p:sp>
    </p:spTree>
    <p:extLst>
      <p:ext uri="{BB962C8B-B14F-4D97-AF65-F5344CB8AC3E}">
        <p14:creationId xmlns:p14="http://schemas.microsoft.com/office/powerpoint/2010/main" val="1074852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Rot="1" noChangeAspect="1" noChangeArrowheads="1" noTextEdit="1"/>
          </p:cNvSpPr>
          <p:nvPr>
            <p:ph type="sldImg"/>
          </p:nvPr>
        </p:nvSpPr>
        <p:spPr>
          <a:xfrm>
            <a:off x="-469900" y="511175"/>
            <a:ext cx="8026400" cy="4514850"/>
          </a:xfrm>
          <a:ln/>
        </p:spPr>
      </p:sp>
      <p:sp>
        <p:nvSpPr>
          <p:cNvPr id="45062" name="Rectangle 6"/>
          <p:cNvSpPr>
            <a:spLocks noGrp="1" noChangeArrowheads="1"/>
          </p:cNvSpPr>
          <p:nvPr>
            <p:ph type="body" idx="1"/>
          </p:nvPr>
        </p:nvSpPr>
        <p:spPr/>
        <p:txBody>
          <a:bodyPr/>
          <a:lstStyle/>
          <a:p>
            <a:pPr algn="r" rtl="1">
              <a:buNone/>
            </a:pPr>
            <a:endParaRPr lang="de-DE" dirty="0"/>
          </a:p>
        </p:txBody>
      </p:sp>
    </p:spTree>
    <p:extLst>
      <p:ext uri="{BB962C8B-B14F-4D97-AF65-F5344CB8AC3E}">
        <p14:creationId xmlns:p14="http://schemas.microsoft.com/office/powerpoint/2010/main" val="3939538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Rot="1" noChangeAspect="1" noChangeArrowheads="1" noTextEdit="1"/>
          </p:cNvSpPr>
          <p:nvPr>
            <p:ph type="sldImg"/>
          </p:nvPr>
        </p:nvSpPr>
        <p:spPr>
          <a:xfrm>
            <a:off x="-469900" y="511175"/>
            <a:ext cx="8026400" cy="4514850"/>
          </a:xfrm>
          <a:ln/>
        </p:spPr>
      </p:sp>
      <p:sp>
        <p:nvSpPr>
          <p:cNvPr id="45062" name="Rectangle 6"/>
          <p:cNvSpPr>
            <a:spLocks noGrp="1" noChangeArrowheads="1"/>
          </p:cNvSpPr>
          <p:nvPr>
            <p:ph type="body" idx="1"/>
          </p:nvPr>
        </p:nvSpPr>
        <p:spPr/>
        <p:txBody>
          <a:bodyPr/>
          <a:lstStyle/>
          <a:p>
            <a:pPr algn="r" rtl="1">
              <a:buNone/>
            </a:pPr>
            <a:endParaRPr lang="de-DE" dirty="0"/>
          </a:p>
        </p:txBody>
      </p:sp>
    </p:spTree>
    <p:extLst>
      <p:ext uri="{BB962C8B-B14F-4D97-AF65-F5344CB8AC3E}">
        <p14:creationId xmlns:p14="http://schemas.microsoft.com/office/powerpoint/2010/main" val="487442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Rot="1" noChangeAspect="1" noChangeArrowheads="1" noTextEdit="1"/>
          </p:cNvSpPr>
          <p:nvPr>
            <p:ph type="sldImg"/>
          </p:nvPr>
        </p:nvSpPr>
        <p:spPr>
          <a:xfrm>
            <a:off x="-469900" y="511175"/>
            <a:ext cx="8026400" cy="4514850"/>
          </a:xfrm>
          <a:ln/>
        </p:spPr>
      </p:sp>
      <p:sp>
        <p:nvSpPr>
          <p:cNvPr id="45062" name="Rectangle 6"/>
          <p:cNvSpPr>
            <a:spLocks noGrp="1" noChangeArrowheads="1"/>
          </p:cNvSpPr>
          <p:nvPr>
            <p:ph type="body" idx="1"/>
          </p:nvPr>
        </p:nvSpPr>
        <p:spPr/>
        <p:txBody>
          <a:bodyPr/>
          <a:lstStyle/>
          <a:p>
            <a:pPr algn="r" rtl="1">
              <a:buNone/>
            </a:pPr>
            <a:endParaRPr lang="de-DE" dirty="0"/>
          </a:p>
        </p:txBody>
      </p:sp>
    </p:spTree>
    <p:extLst>
      <p:ext uri="{BB962C8B-B14F-4D97-AF65-F5344CB8AC3E}">
        <p14:creationId xmlns:p14="http://schemas.microsoft.com/office/powerpoint/2010/main" val="1014528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Rot="1" noChangeAspect="1" noChangeArrowheads="1" noTextEdit="1"/>
          </p:cNvSpPr>
          <p:nvPr>
            <p:ph type="sldImg"/>
          </p:nvPr>
        </p:nvSpPr>
        <p:spPr>
          <a:xfrm>
            <a:off x="-469900" y="511175"/>
            <a:ext cx="8026400" cy="4514850"/>
          </a:xfrm>
          <a:ln/>
        </p:spPr>
      </p:sp>
      <p:sp>
        <p:nvSpPr>
          <p:cNvPr id="45062" name="Rectangle 6"/>
          <p:cNvSpPr>
            <a:spLocks noGrp="1" noChangeArrowheads="1"/>
          </p:cNvSpPr>
          <p:nvPr>
            <p:ph type="body" idx="1"/>
          </p:nvPr>
        </p:nvSpPr>
        <p:spPr/>
        <p:txBody>
          <a:bodyPr/>
          <a:lstStyle/>
          <a:p>
            <a:pPr algn="r" rtl="1">
              <a:buNone/>
            </a:pPr>
            <a:endParaRPr lang="de-DE" dirty="0"/>
          </a:p>
        </p:txBody>
      </p:sp>
    </p:spTree>
    <p:extLst>
      <p:ext uri="{BB962C8B-B14F-4D97-AF65-F5344CB8AC3E}">
        <p14:creationId xmlns:p14="http://schemas.microsoft.com/office/powerpoint/2010/main" val="14647521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Rot="1" noChangeAspect="1" noChangeArrowheads="1" noTextEdit="1"/>
          </p:cNvSpPr>
          <p:nvPr>
            <p:ph type="sldImg"/>
          </p:nvPr>
        </p:nvSpPr>
        <p:spPr>
          <a:xfrm>
            <a:off x="-469900" y="511175"/>
            <a:ext cx="8026400" cy="4514850"/>
          </a:xfrm>
          <a:ln/>
        </p:spPr>
      </p:sp>
      <p:sp>
        <p:nvSpPr>
          <p:cNvPr id="45062" name="Rectangle 6"/>
          <p:cNvSpPr>
            <a:spLocks noGrp="1" noChangeArrowheads="1"/>
          </p:cNvSpPr>
          <p:nvPr>
            <p:ph type="body" idx="1"/>
          </p:nvPr>
        </p:nvSpPr>
        <p:spPr/>
        <p:txBody>
          <a:bodyPr/>
          <a:lstStyle/>
          <a:p>
            <a:pPr algn="r" rtl="1">
              <a:buNone/>
            </a:pPr>
            <a:endParaRPr lang="de-DE" dirty="0"/>
          </a:p>
        </p:txBody>
      </p:sp>
    </p:spTree>
    <p:extLst>
      <p:ext uri="{BB962C8B-B14F-4D97-AF65-F5344CB8AC3E}">
        <p14:creationId xmlns:p14="http://schemas.microsoft.com/office/powerpoint/2010/main" val="32736029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Rot="1" noChangeAspect="1" noChangeArrowheads="1" noTextEdit="1"/>
          </p:cNvSpPr>
          <p:nvPr>
            <p:ph type="sldImg"/>
          </p:nvPr>
        </p:nvSpPr>
        <p:spPr>
          <a:xfrm>
            <a:off x="-469900" y="511175"/>
            <a:ext cx="8026400" cy="4514850"/>
          </a:xfrm>
          <a:ln/>
        </p:spPr>
      </p:sp>
      <p:sp>
        <p:nvSpPr>
          <p:cNvPr id="45062" name="Rectangle 6"/>
          <p:cNvSpPr>
            <a:spLocks noGrp="1" noChangeArrowheads="1"/>
          </p:cNvSpPr>
          <p:nvPr>
            <p:ph type="body" idx="1"/>
          </p:nvPr>
        </p:nvSpPr>
        <p:spPr/>
        <p:txBody>
          <a:bodyPr/>
          <a:lstStyle/>
          <a:p>
            <a:pPr algn="r" rtl="1">
              <a:buNone/>
            </a:pPr>
            <a:endParaRPr lang="de-DE" dirty="0"/>
          </a:p>
        </p:txBody>
      </p:sp>
    </p:spTree>
    <p:extLst>
      <p:ext uri="{BB962C8B-B14F-4D97-AF65-F5344CB8AC3E}">
        <p14:creationId xmlns:p14="http://schemas.microsoft.com/office/powerpoint/2010/main" val="2975170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Rot="1" noChangeAspect="1" noChangeArrowheads="1" noTextEdit="1"/>
          </p:cNvSpPr>
          <p:nvPr>
            <p:ph type="sldImg"/>
          </p:nvPr>
        </p:nvSpPr>
        <p:spPr>
          <a:xfrm>
            <a:off x="-469900" y="511175"/>
            <a:ext cx="8026400" cy="4514850"/>
          </a:xfrm>
          <a:ln/>
        </p:spPr>
      </p:sp>
      <p:sp>
        <p:nvSpPr>
          <p:cNvPr id="45062" name="Rectangle 6"/>
          <p:cNvSpPr>
            <a:spLocks noGrp="1" noChangeArrowheads="1"/>
          </p:cNvSpPr>
          <p:nvPr>
            <p:ph type="body" idx="1"/>
          </p:nvPr>
        </p:nvSpPr>
        <p:spPr/>
        <p:txBody>
          <a:bodyPr/>
          <a:lstStyle/>
          <a:p>
            <a:pPr algn="r" rtl="1">
              <a:buNone/>
            </a:pPr>
            <a:endParaRPr lang="de-DE" dirty="0"/>
          </a:p>
        </p:txBody>
      </p:sp>
    </p:spTree>
    <p:extLst>
      <p:ext uri="{BB962C8B-B14F-4D97-AF65-F5344CB8AC3E}">
        <p14:creationId xmlns:p14="http://schemas.microsoft.com/office/powerpoint/2010/main" val="32038719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Rot="1" noChangeAspect="1" noChangeArrowheads="1" noTextEdit="1"/>
          </p:cNvSpPr>
          <p:nvPr>
            <p:ph type="sldImg"/>
          </p:nvPr>
        </p:nvSpPr>
        <p:spPr>
          <a:xfrm>
            <a:off x="-469900" y="511175"/>
            <a:ext cx="8026400" cy="4514850"/>
          </a:xfrm>
          <a:ln/>
        </p:spPr>
      </p:sp>
      <p:sp>
        <p:nvSpPr>
          <p:cNvPr id="45062" name="Rectangle 6"/>
          <p:cNvSpPr>
            <a:spLocks noGrp="1" noChangeArrowheads="1"/>
          </p:cNvSpPr>
          <p:nvPr>
            <p:ph type="body" idx="1"/>
          </p:nvPr>
        </p:nvSpPr>
        <p:spPr/>
        <p:txBody>
          <a:bodyPr/>
          <a:lstStyle/>
          <a:p>
            <a:pPr algn="r" rtl="1">
              <a:buNone/>
            </a:pPr>
            <a:endParaRPr lang="de-DE" dirty="0"/>
          </a:p>
        </p:txBody>
      </p:sp>
    </p:spTree>
    <p:extLst>
      <p:ext uri="{BB962C8B-B14F-4D97-AF65-F5344CB8AC3E}">
        <p14:creationId xmlns:p14="http://schemas.microsoft.com/office/powerpoint/2010/main" val="6037001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Rot="1" noChangeAspect="1" noChangeArrowheads="1" noTextEdit="1"/>
          </p:cNvSpPr>
          <p:nvPr>
            <p:ph type="sldImg"/>
          </p:nvPr>
        </p:nvSpPr>
        <p:spPr>
          <a:xfrm>
            <a:off x="-469900" y="511175"/>
            <a:ext cx="8026400" cy="4514850"/>
          </a:xfrm>
          <a:ln/>
        </p:spPr>
      </p:sp>
      <p:sp>
        <p:nvSpPr>
          <p:cNvPr id="45062" name="Rectangle 6"/>
          <p:cNvSpPr>
            <a:spLocks noGrp="1" noChangeArrowheads="1"/>
          </p:cNvSpPr>
          <p:nvPr>
            <p:ph type="body" idx="1"/>
          </p:nvPr>
        </p:nvSpPr>
        <p:spPr/>
        <p:txBody>
          <a:bodyPr/>
          <a:lstStyle/>
          <a:p>
            <a:pPr algn="r" rtl="1">
              <a:buNone/>
            </a:pPr>
            <a:endParaRPr lang="de-DE" dirty="0"/>
          </a:p>
        </p:txBody>
      </p:sp>
    </p:spTree>
    <p:extLst>
      <p:ext uri="{BB962C8B-B14F-4D97-AF65-F5344CB8AC3E}">
        <p14:creationId xmlns:p14="http://schemas.microsoft.com/office/powerpoint/2010/main" val="1559024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Rot="1" noChangeAspect="1" noChangeArrowheads="1" noTextEdit="1"/>
          </p:cNvSpPr>
          <p:nvPr>
            <p:ph type="sldImg"/>
          </p:nvPr>
        </p:nvSpPr>
        <p:spPr>
          <a:xfrm>
            <a:off x="-469900" y="511175"/>
            <a:ext cx="8026400" cy="4514850"/>
          </a:xfrm>
          <a:ln/>
        </p:spPr>
      </p:sp>
      <p:sp>
        <p:nvSpPr>
          <p:cNvPr id="45062" name="Rectangle 6"/>
          <p:cNvSpPr>
            <a:spLocks noGrp="1" noChangeArrowheads="1"/>
          </p:cNvSpPr>
          <p:nvPr>
            <p:ph type="body" idx="1"/>
          </p:nvPr>
        </p:nvSpPr>
        <p:spPr/>
        <p:txBody>
          <a:bodyPr/>
          <a:lstStyle/>
          <a:p>
            <a:pPr algn="r" rtl="1">
              <a:buNone/>
            </a:pPr>
            <a:endParaRPr lang="de-DE" dirty="0"/>
          </a:p>
        </p:txBody>
      </p:sp>
    </p:spTree>
    <p:extLst>
      <p:ext uri="{BB962C8B-B14F-4D97-AF65-F5344CB8AC3E}">
        <p14:creationId xmlns:p14="http://schemas.microsoft.com/office/powerpoint/2010/main" val="42575064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Rot="1" noChangeAspect="1" noChangeArrowheads="1" noTextEdit="1"/>
          </p:cNvSpPr>
          <p:nvPr>
            <p:ph type="sldImg"/>
          </p:nvPr>
        </p:nvSpPr>
        <p:spPr>
          <a:xfrm>
            <a:off x="-469900" y="511175"/>
            <a:ext cx="8026400" cy="4514850"/>
          </a:xfrm>
          <a:ln/>
        </p:spPr>
      </p:sp>
      <p:sp>
        <p:nvSpPr>
          <p:cNvPr id="45062" name="Rectangle 6"/>
          <p:cNvSpPr>
            <a:spLocks noGrp="1" noChangeArrowheads="1"/>
          </p:cNvSpPr>
          <p:nvPr>
            <p:ph type="body" idx="1"/>
          </p:nvPr>
        </p:nvSpPr>
        <p:spPr/>
        <p:txBody>
          <a:bodyPr/>
          <a:lstStyle/>
          <a:p>
            <a:pPr algn="r" rtl="1">
              <a:buNone/>
            </a:pPr>
            <a:endParaRPr lang="de-DE" dirty="0"/>
          </a:p>
        </p:txBody>
      </p:sp>
    </p:spTree>
    <p:extLst>
      <p:ext uri="{BB962C8B-B14F-4D97-AF65-F5344CB8AC3E}">
        <p14:creationId xmlns:p14="http://schemas.microsoft.com/office/powerpoint/2010/main" val="21995651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Rot="1" noChangeAspect="1" noChangeArrowheads="1" noTextEdit="1"/>
          </p:cNvSpPr>
          <p:nvPr>
            <p:ph type="sldImg"/>
          </p:nvPr>
        </p:nvSpPr>
        <p:spPr>
          <a:xfrm>
            <a:off x="-469900" y="511175"/>
            <a:ext cx="8026400" cy="4514850"/>
          </a:xfrm>
          <a:ln/>
        </p:spPr>
      </p:sp>
      <p:sp>
        <p:nvSpPr>
          <p:cNvPr id="45062" name="Rectangle 6"/>
          <p:cNvSpPr>
            <a:spLocks noGrp="1" noChangeArrowheads="1"/>
          </p:cNvSpPr>
          <p:nvPr>
            <p:ph type="body" idx="1"/>
          </p:nvPr>
        </p:nvSpPr>
        <p:spPr/>
        <p:txBody>
          <a:bodyPr/>
          <a:lstStyle/>
          <a:p>
            <a:pPr algn="r" rtl="1">
              <a:buNone/>
            </a:pPr>
            <a:endParaRPr lang="de-DE" dirty="0"/>
          </a:p>
        </p:txBody>
      </p:sp>
    </p:spTree>
    <p:extLst>
      <p:ext uri="{BB962C8B-B14F-4D97-AF65-F5344CB8AC3E}">
        <p14:creationId xmlns:p14="http://schemas.microsoft.com/office/powerpoint/2010/main" val="7762894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8" name="Rectangle 8"/>
          <p:cNvSpPr>
            <a:spLocks noGrp="1" noRot="1" noChangeAspect="1" noChangeArrowheads="1" noTextEdit="1"/>
          </p:cNvSpPr>
          <p:nvPr>
            <p:ph type="sldImg"/>
          </p:nvPr>
        </p:nvSpPr>
        <p:spPr>
          <a:xfrm>
            <a:off x="-469900" y="511175"/>
            <a:ext cx="8026400" cy="4514850"/>
          </a:xfrm>
          <a:ln/>
        </p:spPr>
      </p:sp>
      <p:sp>
        <p:nvSpPr>
          <p:cNvPr id="46089" name="Rectangle 9"/>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3798857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Rot="1" noChangeAspect="1" noChangeArrowheads="1" noTextEdit="1"/>
          </p:cNvSpPr>
          <p:nvPr>
            <p:ph type="sldImg"/>
          </p:nvPr>
        </p:nvSpPr>
        <p:spPr>
          <a:xfrm>
            <a:off x="-469900" y="511175"/>
            <a:ext cx="8026400" cy="4514850"/>
          </a:xfrm>
          <a:ln/>
        </p:spPr>
      </p:sp>
      <p:sp>
        <p:nvSpPr>
          <p:cNvPr id="45062" name="Rectangle 6"/>
          <p:cNvSpPr>
            <a:spLocks noGrp="1" noChangeArrowheads="1"/>
          </p:cNvSpPr>
          <p:nvPr>
            <p:ph type="body" idx="1"/>
          </p:nvPr>
        </p:nvSpPr>
        <p:spPr/>
        <p:txBody>
          <a:bodyPr/>
          <a:lstStyle/>
          <a:p>
            <a:pPr algn="r" rtl="1">
              <a:buNone/>
            </a:pPr>
            <a:endParaRPr lang="de-DE" dirty="0"/>
          </a:p>
        </p:txBody>
      </p:sp>
    </p:spTree>
    <p:extLst>
      <p:ext uri="{BB962C8B-B14F-4D97-AF65-F5344CB8AC3E}">
        <p14:creationId xmlns:p14="http://schemas.microsoft.com/office/powerpoint/2010/main" val="2153173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Rot="1" noChangeAspect="1" noChangeArrowheads="1" noTextEdit="1"/>
          </p:cNvSpPr>
          <p:nvPr>
            <p:ph type="sldImg"/>
          </p:nvPr>
        </p:nvSpPr>
        <p:spPr>
          <a:xfrm>
            <a:off x="-469900" y="511175"/>
            <a:ext cx="8026400" cy="4514850"/>
          </a:xfrm>
          <a:ln/>
        </p:spPr>
      </p:sp>
      <p:sp>
        <p:nvSpPr>
          <p:cNvPr id="45062" name="Rectangle 6"/>
          <p:cNvSpPr>
            <a:spLocks noGrp="1" noChangeArrowheads="1"/>
          </p:cNvSpPr>
          <p:nvPr>
            <p:ph type="body" idx="1"/>
          </p:nvPr>
        </p:nvSpPr>
        <p:spPr/>
        <p:txBody>
          <a:bodyPr/>
          <a:lstStyle/>
          <a:p>
            <a:pPr algn="r" rtl="1">
              <a:buNone/>
            </a:pPr>
            <a:endParaRPr lang="de-DE" dirty="0"/>
          </a:p>
        </p:txBody>
      </p:sp>
    </p:spTree>
    <p:extLst>
      <p:ext uri="{BB962C8B-B14F-4D97-AF65-F5344CB8AC3E}">
        <p14:creationId xmlns:p14="http://schemas.microsoft.com/office/powerpoint/2010/main" val="2591506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Rot="1" noChangeAspect="1" noChangeArrowheads="1" noTextEdit="1"/>
          </p:cNvSpPr>
          <p:nvPr>
            <p:ph type="sldImg"/>
          </p:nvPr>
        </p:nvSpPr>
        <p:spPr>
          <a:xfrm>
            <a:off x="-469900" y="511175"/>
            <a:ext cx="8026400" cy="4514850"/>
          </a:xfrm>
          <a:ln/>
        </p:spPr>
      </p:sp>
      <p:sp>
        <p:nvSpPr>
          <p:cNvPr id="45062" name="Rectangle 6"/>
          <p:cNvSpPr>
            <a:spLocks noGrp="1" noChangeArrowheads="1"/>
          </p:cNvSpPr>
          <p:nvPr>
            <p:ph type="body" idx="1"/>
          </p:nvPr>
        </p:nvSpPr>
        <p:spPr/>
        <p:txBody>
          <a:bodyPr/>
          <a:lstStyle/>
          <a:p>
            <a:pPr algn="r" rtl="1">
              <a:buNone/>
            </a:pPr>
            <a:endParaRPr lang="de-DE" dirty="0"/>
          </a:p>
        </p:txBody>
      </p:sp>
    </p:spTree>
    <p:extLst>
      <p:ext uri="{BB962C8B-B14F-4D97-AF65-F5344CB8AC3E}">
        <p14:creationId xmlns:p14="http://schemas.microsoft.com/office/powerpoint/2010/main" val="78716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Rot="1" noChangeAspect="1" noChangeArrowheads="1" noTextEdit="1"/>
          </p:cNvSpPr>
          <p:nvPr>
            <p:ph type="sldImg"/>
          </p:nvPr>
        </p:nvSpPr>
        <p:spPr>
          <a:xfrm>
            <a:off x="-469900" y="511175"/>
            <a:ext cx="8026400" cy="4514850"/>
          </a:xfrm>
          <a:ln/>
        </p:spPr>
      </p:sp>
      <p:sp>
        <p:nvSpPr>
          <p:cNvPr id="45062" name="Rectangle 6"/>
          <p:cNvSpPr>
            <a:spLocks noGrp="1" noChangeArrowheads="1"/>
          </p:cNvSpPr>
          <p:nvPr>
            <p:ph type="body" idx="1"/>
          </p:nvPr>
        </p:nvSpPr>
        <p:spPr/>
        <p:txBody>
          <a:bodyPr/>
          <a:lstStyle/>
          <a:p>
            <a:pPr algn="r" rtl="1">
              <a:buNone/>
            </a:pPr>
            <a:endParaRPr lang="de-DE" dirty="0"/>
          </a:p>
        </p:txBody>
      </p:sp>
    </p:spTree>
    <p:extLst>
      <p:ext uri="{BB962C8B-B14F-4D97-AF65-F5344CB8AC3E}">
        <p14:creationId xmlns:p14="http://schemas.microsoft.com/office/powerpoint/2010/main" val="1029752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Rot="1" noChangeAspect="1" noChangeArrowheads="1" noTextEdit="1"/>
          </p:cNvSpPr>
          <p:nvPr>
            <p:ph type="sldImg"/>
          </p:nvPr>
        </p:nvSpPr>
        <p:spPr>
          <a:xfrm>
            <a:off x="-469900" y="511175"/>
            <a:ext cx="8026400" cy="4514850"/>
          </a:xfrm>
          <a:ln/>
        </p:spPr>
      </p:sp>
      <p:sp>
        <p:nvSpPr>
          <p:cNvPr id="45062" name="Rectangle 6"/>
          <p:cNvSpPr>
            <a:spLocks noGrp="1" noChangeArrowheads="1"/>
          </p:cNvSpPr>
          <p:nvPr>
            <p:ph type="body" idx="1"/>
          </p:nvPr>
        </p:nvSpPr>
        <p:spPr/>
        <p:txBody>
          <a:bodyPr/>
          <a:lstStyle/>
          <a:p>
            <a:pPr algn="r" rtl="1">
              <a:buNone/>
            </a:pPr>
            <a:endParaRPr lang="de-DE" dirty="0"/>
          </a:p>
        </p:txBody>
      </p:sp>
    </p:spTree>
    <p:extLst>
      <p:ext uri="{BB962C8B-B14F-4D97-AF65-F5344CB8AC3E}">
        <p14:creationId xmlns:p14="http://schemas.microsoft.com/office/powerpoint/2010/main" val="36408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Rot="1" noChangeAspect="1" noChangeArrowheads="1" noTextEdit="1"/>
          </p:cNvSpPr>
          <p:nvPr>
            <p:ph type="sldImg"/>
          </p:nvPr>
        </p:nvSpPr>
        <p:spPr>
          <a:xfrm>
            <a:off x="-469900" y="511175"/>
            <a:ext cx="8026400" cy="4514850"/>
          </a:xfrm>
          <a:ln/>
        </p:spPr>
      </p:sp>
      <p:sp>
        <p:nvSpPr>
          <p:cNvPr id="45062" name="Rectangle 6"/>
          <p:cNvSpPr>
            <a:spLocks noGrp="1" noChangeArrowheads="1"/>
          </p:cNvSpPr>
          <p:nvPr>
            <p:ph type="body" idx="1"/>
          </p:nvPr>
        </p:nvSpPr>
        <p:spPr/>
        <p:txBody>
          <a:bodyPr/>
          <a:lstStyle/>
          <a:p>
            <a:pPr algn="r" rtl="1">
              <a:buNone/>
            </a:pPr>
            <a:endParaRPr lang="de-DE" dirty="0"/>
          </a:p>
        </p:txBody>
      </p:sp>
    </p:spTree>
    <p:extLst>
      <p:ext uri="{BB962C8B-B14F-4D97-AF65-F5344CB8AC3E}">
        <p14:creationId xmlns:p14="http://schemas.microsoft.com/office/powerpoint/2010/main" val="3422310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0A3F59-9453-4A79-93A7-08DFDC95EC4E}" type="datetimeFigureOut">
              <a:rPr lang="en-US" smtClean="0"/>
              <a:t>23-Sep-15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66BD5E-B486-49C4-9758-C38AA33B1299}" type="slidenum">
              <a:rPr lang="en-US" smtClean="0"/>
              <a:t>‹#›</a:t>
            </a:fld>
            <a:endParaRPr lang="en-US"/>
          </a:p>
        </p:txBody>
      </p:sp>
    </p:spTree>
    <p:extLst>
      <p:ext uri="{BB962C8B-B14F-4D97-AF65-F5344CB8AC3E}">
        <p14:creationId xmlns:p14="http://schemas.microsoft.com/office/powerpoint/2010/main" val="3054490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0A3F59-9453-4A79-93A7-08DFDC95EC4E}" type="datetimeFigureOut">
              <a:rPr lang="en-US" smtClean="0"/>
              <a:t>23-Sep-15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66BD5E-B486-49C4-9758-C38AA33B1299}" type="slidenum">
              <a:rPr lang="en-US" smtClean="0"/>
              <a:t>‹#›</a:t>
            </a:fld>
            <a:endParaRPr lang="en-US"/>
          </a:p>
        </p:txBody>
      </p:sp>
    </p:spTree>
    <p:extLst>
      <p:ext uri="{BB962C8B-B14F-4D97-AF65-F5344CB8AC3E}">
        <p14:creationId xmlns:p14="http://schemas.microsoft.com/office/powerpoint/2010/main" val="4053228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0A3F59-9453-4A79-93A7-08DFDC95EC4E}" type="datetimeFigureOut">
              <a:rPr lang="en-US" smtClean="0"/>
              <a:t>23-Sep-15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66BD5E-B486-49C4-9758-C38AA33B1299}" type="slidenum">
              <a:rPr lang="en-US" smtClean="0"/>
              <a:t>‹#›</a:t>
            </a:fld>
            <a:endParaRPr lang="en-US"/>
          </a:p>
        </p:txBody>
      </p:sp>
    </p:spTree>
    <p:extLst>
      <p:ext uri="{BB962C8B-B14F-4D97-AF65-F5344CB8AC3E}">
        <p14:creationId xmlns:p14="http://schemas.microsoft.com/office/powerpoint/2010/main" val="3608416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0A3F59-9453-4A79-93A7-08DFDC95EC4E}" type="datetimeFigureOut">
              <a:rPr lang="en-US" smtClean="0"/>
              <a:t>23-Sep-15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66BD5E-B486-49C4-9758-C38AA33B1299}" type="slidenum">
              <a:rPr lang="en-US" smtClean="0"/>
              <a:t>‹#›</a:t>
            </a:fld>
            <a:endParaRPr lang="en-US"/>
          </a:p>
        </p:txBody>
      </p:sp>
    </p:spTree>
    <p:extLst>
      <p:ext uri="{BB962C8B-B14F-4D97-AF65-F5344CB8AC3E}">
        <p14:creationId xmlns:p14="http://schemas.microsoft.com/office/powerpoint/2010/main" val="1433743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0A3F59-9453-4A79-93A7-08DFDC95EC4E}" type="datetimeFigureOut">
              <a:rPr lang="en-US" smtClean="0"/>
              <a:t>23-Sep-15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66BD5E-B486-49C4-9758-C38AA33B1299}" type="slidenum">
              <a:rPr lang="en-US" smtClean="0"/>
              <a:t>‹#›</a:t>
            </a:fld>
            <a:endParaRPr lang="en-US"/>
          </a:p>
        </p:txBody>
      </p:sp>
    </p:spTree>
    <p:extLst>
      <p:ext uri="{BB962C8B-B14F-4D97-AF65-F5344CB8AC3E}">
        <p14:creationId xmlns:p14="http://schemas.microsoft.com/office/powerpoint/2010/main" val="2877170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0A3F59-9453-4A79-93A7-08DFDC95EC4E}" type="datetimeFigureOut">
              <a:rPr lang="en-US" smtClean="0"/>
              <a:t>23-Sep-15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66BD5E-B486-49C4-9758-C38AA33B1299}" type="slidenum">
              <a:rPr lang="en-US" smtClean="0"/>
              <a:t>‹#›</a:t>
            </a:fld>
            <a:endParaRPr lang="en-US"/>
          </a:p>
        </p:txBody>
      </p:sp>
    </p:spTree>
    <p:extLst>
      <p:ext uri="{BB962C8B-B14F-4D97-AF65-F5344CB8AC3E}">
        <p14:creationId xmlns:p14="http://schemas.microsoft.com/office/powerpoint/2010/main" val="115052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0A3F59-9453-4A79-93A7-08DFDC95EC4E}" type="datetimeFigureOut">
              <a:rPr lang="en-US" smtClean="0"/>
              <a:t>23-Sep-15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66BD5E-B486-49C4-9758-C38AA33B1299}" type="slidenum">
              <a:rPr lang="en-US" smtClean="0"/>
              <a:t>‹#›</a:t>
            </a:fld>
            <a:endParaRPr lang="en-US"/>
          </a:p>
        </p:txBody>
      </p:sp>
    </p:spTree>
    <p:extLst>
      <p:ext uri="{BB962C8B-B14F-4D97-AF65-F5344CB8AC3E}">
        <p14:creationId xmlns:p14="http://schemas.microsoft.com/office/powerpoint/2010/main" val="2742844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0A3F59-9453-4A79-93A7-08DFDC95EC4E}" type="datetimeFigureOut">
              <a:rPr lang="en-US" smtClean="0"/>
              <a:t>23-Sep-15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66BD5E-B486-49C4-9758-C38AA33B1299}" type="slidenum">
              <a:rPr lang="en-US" smtClean="0"/>
              <a:t>‹#›</a:t>
            </a:fld>
            <a:endParaRPr lang="en-US"/>
          </a:p>
        </p:txBody>
      </p:sp>
    </p:spTree>
    <p:extLst>
      <p:ext uri="{BB962C8B-B14F-4D97-AF65-F5344CB8AC3E}">
        <p14:creationId xmlns:p14="http://schemas.microsoft.com/office/powerpoint/2010/main" val="1896072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0A3F59-9453-4A79-93A7-08DFDC95EC4E}" type="datetimeFigureOut">
              <a:rPr lang="en-US" smtClean="0"/>
              <a:t>23-Sep-15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66BD5E-B486-49C4-9758-C38AA33B1299}" type="slidenum">
              <a:rPr lang="en-US" smtClean="0"/>
              <a:t>‹#›</a:t>
            </a:fld>
            <a:endParaRPr lang="en-US"/>
          </a:p>
        </p:txBody>
      </p:sp>
    </p:spTree>
    <p:extLst>
      <p:ext uri="{BB962C8B-B14F-4D97-AF65-F5344CB8AC3E}">
        <p14:creationId xmlns:p14="http://schemas.microsoft.com/office/powerpoint/2010/main" val="1923817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0A3F59-9453-4A79-93A7-08DFDC95EC4E}" type="datetimeFigureOut">
              <a:rPr lang="en-US" smtClean="0"/>
              <a:t>23-Sep-15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66BD5E-B486-49C4-9758-C38AA33B1299}" type="slidenum">
              <a:rPr lang="en-US" smtClean="0"/>
              <a:t>‹#›</a:t>
            </a:fld>
            <a:endParaRPr lang="en-US"/>
          </a:p>
        </p:txBody>
      </p:sp>
    </p:spTree>
    <p:extLst>
      <p:ext uri="{BB962C8B-B14F-4D97-AF65-F5344CB8AC3E}">
        <p14:creationId xmlns:p14="http://schemas.microsoft.com/office/powerpoint/2010/main" val="1128863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0A3F59-9453-4A79-93A7-08DFDC95EC4E}" type="datetimeFigureOut">
              <a:rPr lang="en-US" smtClean="0"/>
              <a:t>23-Sep-15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66BD5E-B486-49C4-9758-C38AA33B1299}" type="slidenum">
              <a:rPr lang="en-US" smtClean="0"/>
              <a:t>‹#›</a:t>
            </a:fld>
            <a:endParaRPr lang="en-US"/>
          </a:p>
        </p:txBody>
      </p:sp>
    </p:spTree>
    <p:extLst>
      <p:ext uri="{BB962C8B-B14F-4D97-AF65-F5344CB8AC3E}">
        <p14:creationId xmlns:p14="http://schemas.microsoft.com/office/powerpoint/2010/main" val="748357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EEE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0A3F59-9453-4A79-93A7-08DFDC95EC4E}" type="datetimeFigureOut">
              <a:rPr lang="en-US" smtClean="0"/>
              <a:t>23-Sep-15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66BD5E-B486-49C4-9758-C38AA33B1299}" type="slidenum">
              <a:rPr lang="en-US" smtClean="0"/>
              <a:t>‹#›</a:t>
            </a:fld>
            <a:endParaRPr lang="en-US"/>
          </a:p>
        </p:txBody>
      </p:sp>
    </p:spTree>
    <p:extLst>
      <p:ext uri="{BB962C8B-B14F-4D97-AF65-F5344CB8AC3E}">
        <p14:creationId xmlns:p14="http://schemas.microsoft.com/office/powerpoint/2010/main" val="2665676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sonicdiagnostic.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gif"/></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8.emf"/></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video" Target="https://www.youtube.com/embed/PHNcSFrUVoE" TargetMode="External"/><Relationship Id="rId7" Type="http://schemas.openxmlformats.org/officeDocument/2006/relationships/image" Target="../media/image46.jpeg"/><Relationship Id="rId2" Type="http://schemas.openxmlformats.org/officeDocument/2006/relationships/video" Target="https://www.youtube.com/embed/SWOJCOQMWYo" TargetMode="External"/><Relationship Id="rId1" Type="http://schemas.openxmlformats.org/officeDocument/2006/relationships/video" Target="https://www.youtube.com/embed/lAVlLNqHoNI" TargetMode="External"/><Relationship Id="rId6" Type="http://schemas.openxmlformats.org/officeDocument/2006/relationships/notesSlide" Target="../notesSlides/notesSlide30.xml"/><Relationship Id="rId5" Type="http://schemas.openxmlformats.org/officeDocument/2006/relationships/slideLayout" Target="../slideLayouts/slideLayout2.xml"/><Relationship Id="rId10" Type="http://schemas.openxmlformats.org/officeDocument/2006/relationships/image" Target="../media/image49.jpeg"/><Relationship Id="rId4" Type="http://schemas.openxmlformats.org/officeDocument/2006/relationships/video" Target="https://www.youtube.com/embed/Rey-de3eC14" TargetMode="External"/><Relationship Id="rId9"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0.gif"/><Relationship Id="rId7" Type="http://schemas.openxmlformats.org/officeDocument/2006/relationships/image" Target="../media/image14.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11.gif"/></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01663"/>
            <a:ext cx="9144000" cy="2387600"/>
          </a:xfrm>
        </p:spPr>
        <p:txBody>
          <a:bodyPr>
            <a:normAutofit/>
            <a:scene3d>
              <a:camera prst="orthographicFront"/>
              <a:lightRig rig="threePt" dir="t"/>
            </a:scene3d>
            <a:sp3d extrusionH="57150">
              <a:bevelT w="38100" h="38100"/>
            </a:sp3d>
          </a:bodyPr>
          <a:lstStyle/>
          <a:p>
            <a:r>
              <a:rPr lang="en-US" sz="5000" dirty="0" smtClean="0">
                <a:ln w="0"/>
                <a:solidFill>
                  <a:srgbClr val="C99677"/>
                </a:solidFill>
                <a:effectLst>
                  <a:outerShdw blurRad="38100" dist="25400" dir="5400000" algn="ctr" rotWithShape="0">
                    <a:srgbClr val="6E747A">
                      <a:alpha val="43000"/>
                    </a:srgbClr>
                  </a:outerShdw>
                </a:effectLst>
                <a:latin typeface="ITC Bookman Demi" panose="02050804040505020204" pitchFamily="18" charset="0"/>
              </a:rPr>
              <a:t>Acoustic Resonance Testing</a:t>
            </a:r>
            <a:endParaRPr lang="en-US" sz="5000" dirty="0">
              <a:ln w="0"/>
              <a:solidFill>
                <a:srgbClr val="C99677"/>
              </a:solidFill>
              <a:effectLst>
                <a:outerShdw blurRad="38100" dist="25400" dir="5400000" algn="ctr" rotWithShape="0">
                  <a:srgbClr val="6E747A">
                    <a:alpha val="43000"/>
                  </a:srgbClr>
                </a:outerShdw>
              </a:effectLst>
              <a:latin typeface="ITC Bookman Demi" panose="02050804040505020204" pitchFamily="18" charset="0"/>
            </a:endParaRPr>
          </a:p>
        </p:txBody>
      </p:sp>
      <p:sp>
        <p:nvSpPr>
          <p:cNvPr id="3" name="Subtitle 2"/>
          <p:cNvSpPr>
            <a:spLocks noGrp="1"/>
          </p:cNvSpPr>
          <p:nvPr>
            <p:ph type="subTitle" idx="1"/>
          </p:nvPr>
        </p:nvSpPr>
        <p:spPr>
          <a:xfrm>
            <a:off x="4640321" y="5908120"/>
            <a:ext cx="2911356" cy="640720"/>
          </a:xfrm>
        </p:spPr>
        <p:txBody>
          <a:bodyPr>
            <a:normAutofit/>
          </a:bodyPr>
          <a:lstStyle/>
          <a:p>
            <a:pPr>
              <a:lnSpc>
                <a:spcPct val="120000"/>
              </a:lnSpc>
              <a:spcBef>
                <a:spcPts val="0"/>
              </a:spcBef>
              <a:spcAft>
                <a:spcPts val="600"/>
              </a:spcAft>
            </a:pPr>
            <a:r>
              <a:rPr lang="en-US" sz="1800" dirty="0" smtClean="0">
                <a:solidFill>
                  <a:srgbClr val="4C2515"/>
                </a:solidFill>
                <a:latin typeface="+mj-lt"/>
                <a:cs typeface="Times New Roman" panose="02020603050405020304" pitchFamily="18" charset="0"/>
                <a:hlinkClick r:id="rId2"/>
              </a:rPr>
              <a:t>www.SonicDiagnostic.com</a:t>
            </a:r>
            <a:r>
              <a:rPr lang="en-US" sz="1800" dirty="0" smtClean="0">
                <a:solidFill>
                  <a:srgbClr val="4C2515"/>
                </a:solidFill>
                <a:latin typeface="+mj-lt"/>
                <a:cs typeface="Times New Roman" panose="02020603050405020304" pitchFamily="18" charset="0"/>
              </a:rPr>
              <a:t>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2608" y="3533322"/>
            <a:ext cx="2386783" cy="2379838"/>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406976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10449054" y="3218810"/>
            <a:ext cx="1079500" cy="646331"/>
          </a:xfrm>
          <a:prstGeom prst="rect">
            <a:avLst/>
          </a:prstGeom>
          <a:noFill/>
        </p:spPr>
        <p:txBody>
          <a:bodyPr wrap="square" rtlCol="0">
            <a:spAutoFit/>
          </a:bodyPr>
          <a:lstStyle/>
          <a:p>
            <a:pPr algn="l"/>
            <a:r>
              <a:rPr lang="en-US" i="1" dirty="0" smtClean="0">
                <a:solidFill>
                  <a:srgbClr val="4C2515"/>
                </a:solidFill>
                <a:cs typeface="B Nazanin" panose="00000400000000000000" pitchFamily="2" charset="-78"/>
              </a:rPr>
              <a:t>Good</a:t>
            </a:r>
            <a:endParaRPr lang="fa-IR" i="1" dirty="0" smtClean="0">
              <a:solidFill>
                <a:srgbClr val="4C2515"/>
              </a:solidFill>
              <a:cs typeface="B Nazanin" panose="00000400000000000000" pitchFamily="2" charset="-78"/>
            </a:endParaRPr>
          </a:p>
          <a:p>
            <a:pPr algn="l"/>
            <a:r>
              <a:rPr lang="en-US" i="1" dirty="0" smtClean="0">
                <a:solidFill>
                  <a:srgbClr val="4C2515"/>
                </a:solidFill>
                <a:cs typeface="B Nazanin" panose="00000400000000000000" pitchFamily="2" charset="-78"/>
              </a:rPr>
              <a:t>Defective</a:t>
            </a:r>
            <a:endParaRPr lang="en-US" dirty="0"/>
          </a:p>
        </p:txBody>
      </p:sp>
      <p:sp>
        <p:nvSpPr>
          <p:cNvPr id="7" name="Slide Number Placeholder 6"/>
          <p:cNvSpPr>
            <a:spLocks noGrp="1"/>
          </p:cNvSpPr>
          <p:nvPr>
            <p:ph type="sldNum" sz="quarter" idx="12"/>
          </p:nvPr>
        </p:nvSpPr>
        <p:spPr/>
        <p:txBody>
          <a:bodyPr/>
          <a:lstStyle/>
          <a:p>
            <a:fld id="{6FF741FC-4793-464C-832A-1831BF3053C5}" type="slidenum">
              <a:rPr lang="en-US" smtClean="0"/>
              <a:pPr/>
              <a:t>10</a:t>
            </a:fld>
            <a:endParaRPr lang="en-US"/>
          </a:p>
        </p:txBody>
      </p:sp>
      <p:grpSp>
        <p:nvGrpSpPr>
          <p:cNvPr id="20" name="Group 19"/>
          <p:cNvGrpSpPr/>
          <p:nvPr/>
        </p:nvGrpSpPr>
        <p:grpSpPr>
          <a:xfrm>
            <a:off x="1166191" y="1201739"/>
            <a:ext cx="9822613" cy="4576210"/>
            <a:chOff x="1166191" y="1201738"/>
            <a:chExt cx="9822613" cy="5180177"/>
          </a:xfrm>
        </p:grpSpPr>
        <p:sp>
          <p:nvSpPr>
            <p:cNvPr id="6" name="Oval 5"/>
            <p:cNvSpPr/>
            <p:nvPr/>
          </p:nvSpPr>
          <p:spPr>
            <a:xfrm>
              <a:off x="8750595" y="1201738"/>
              <a:ext cx="1072946" cy="5154611"/>
            </a:xfrm>
            <a:prstGeom prst="ellipse">
              <a:avLst/>
            </a:prstGeom>
            <a:solidFill>
              <a:srgbClr val="ECB78B">
                <a:alpha val="25000"/>
              </a:srgbClr>
            </a:solidFill>
            <a:ln w="25400">
              <a:solidFill>
                <a:srgbClr val="985D33">
                  <a:alpha val="4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p:nvPr/>
          </p:nvPicPr>
          <p:blipFill>
            <a:blip r:embed="rId3">
              <a:clrChange>
                <a:clrFrom>
                  <a:srgbClr val="FFFFFF"/>
                </a:clrFrom>
                <a:clrTo>
                  <a:srgbClr val="FFFFFF">
                    <a:alpha val="0"/>
                  </a:srgbClr>
                </a:clrTo>
              </a:clrChange>
            </a:blip>
            <a:stretch>
              <a:fillRect/>
            </a:stretch>
          </p:blipFill>
          <p:spPr>
            <a:xfrm>
              <a:off x="1166191" y="1510747"/>
              <a:ext cx="9554818" cy="4680185"/>
            </a:xfrm>
            <a:prstGeom prst="rect">
              <a:avLst/>
            </a:prstGeom>
          </p:spPr>
        </p:pic>
        <p:sp>
          <p:nvSpPr>
            <p:cNvPr id="3" name="Right Arrow 2"/>
            <p:cNvSpPr/>
            <p:nvPr/>
          </p:nvSpPr>
          <p:spPr>
            <a:xfrm>
              <a:off x="9018391" y="2789810"/>
              <a:ext cx="551361" cy="266603"/>
            </a:xfrm>
            <a:prstGeom prst="rightArrow">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656463" y="1676615"/>
              <a:ext cx="1332341" cy="801313"/>
            </a:xfrm>
            <a:prstGeom prst="rect">
              <a:avLst/>
            </a:prstGeom>
            <a:noFill/>
          </p:spPr>
          <p:txBody>
            <a:bodyPr wrap="square" rtlCol="0">
              <a:spAutoFit/>
            </a:bodyPr>
            <a:lstStyle/>
            <a:p>
              <a:pPr algn="ctr"/>
              <a:r>
                <a:rPr lang="en-US" sz="2000" dirty="0" smtClean="0">
                  <a:solidFill>
                    <a:schemeClr val="accent1">
                      <a:lumMod val="75000"/>
                    </a:schemeClr>
                  </a:solidFill>
                  <a:cs typeface="B Nazanin" panose="00000400000000000000" pitchFamily="2" charset="-78"/>
                </a:rPr>
                <a:t>Frequency Shift</a:t>
              </a:r>
              <a:endParaRPr lang="en-US" sz="2000" dirty="0">
                <a:solidFill>
                  <a:schemeClr val="accent1">
                    <a:lumMod val="75000"/>
                  </a:schemeClr>
                </a:solidFill>
                <a:cs typeface="B Nazanin" panose="00000400000000000000" pitchFamily="2" charset="-78"/>
              </a:endParaRPr>
            </a:p>
          </p:txBody>
        </p:sp>
        <p:sp>
          <p:nvSpPr>
            <p:cNvPr id="11" name="Oval 10"/>
            <p:cNvSpPr/>
            <p:nvPr/>
          </p:nvSpPr>
          <p:spPr>
            <a:xfrm>
              <a:off x="5814759" y="2507612"/>
              <a:ext cx="1072946" cy="3848737"/>
            </a:xfrm>
            <a:prstGeom prst="ellipse">
              <a:avLst/>
            </a:prstGeom>
            <a:solidFill>
              <a:srgbClr val="ECB78B">
                <a:alpha val="25000"/>
              </a:srgbClr>
            </a:solidFill>
            <a:ln w="25400">
              <a:solidFill>
                <a:srgbClr val="985D33">
                  <a:alpha val="4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841263" y="1676615"/>
              <a:ext cx="986238" cy="801313"/>
            </a:xfrm>
            <a:prstGeom prst="rect">
              <a:avLst/>
            </a:prstGeom>
            <a:noFill/>
          </p:spPr>
          <p:txBody>
            <a:bodyPr wrap="square" rtlCol="0">
              <a:spAutoFit/>
            </a:bodyPr>
            <a:lstStyle/>
            <a:p>
              <a:pPr algn="ctr"/>
              <a:r>
                <a:rPr lang="en-US" sz="2000" dirty="0" smtClean="0">
                  <a:solidFill>
                    <a:srgbClr val="7030A0"/>
                  </a:solidFill>
                  <a:cs typeface="B Nazanin" panose="00000400000000000000" pitchFamily="2" charset="-78"/>
                </a:rPr>
                <a:t>Peak Split</a:t>
              </a:r>
              <a:endParaRPr lang="en-US" sz="2000" dirty="0">
                <a:solidFill>
                  <a:srgbClr val="7030A0"/>
                </a:solidFill>
                <a:cs typeface="B Nazanin" panose="00000400000000000000" pitchFamily="2" charset="-78"/>
              </a:endParaRPr>
            </a:p>
          </p:txBody>
        </p:sp>
        <p:sp>
          <p:nvSpPr>
            <p:cNvPr id="13" name="Oval 12"/>
            <p:cNvSpPr/>
            <p:nvPr/>
          </p:nvSpPr>
          <p:spPr>
            <a:xfrm>
              <a:off x="3608399" y="2533178"/>
              <a:ext cx="1072946" cy="3848737"/>
            </a:xfrm>
            <a:prstGeom prst="ellipse">
              <a:avLst/>
            </a:prstGeom>
            <a:solidFill>
              <a:srgbClr val="ECB78B">
                <a:alpha val="25000"/>
              </a:srgbClr>
            </a:solidFill>
            <a:ln w="25400">
              <a:solidFill>
                <a:srgbClr val="985D33">
                  <a:alpha val="4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190357" y="2507612"/>
              <a:ext cx="1072946" cy="3848737"/>
            </a:xfrm>
            <a:prstGeom prst="ellipse">
              <a:avLst/>
            </a:prstGeom>
            <a:solidFill>
              <a:srgbClr val="ECB78B">
                <a:alpha val="25000"/>
              </a:srgbClr>
            </a:solidFill>
            <a:ln w="25400">
              <a:solidFill>
                <a:srgbClr val="985D33">
                  <a:alpha val="4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5400000">
              <a:off x="1296959" y="3943933"/>
              <a:ext cx="1277955" cy="231398"/>
            </a:xfrm>
            <a:prstGeom prst="rightArrow">
              <a:avLst/>
            </a:prstGeom>
            <a:solidFill>
              <a:srgbClr val="00B050">
                <a:alpha val="87000"/>
              </a:srgbClr>
            </a:solidFill>
            <a:ln>
              <a:solidFill>
                <a:schemeClr val="accent6">
                  <a:lumMod val="75000"/>
                  <a:alpha val="7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295171" y="1686997"/>
              <a:ext cx="1409700" cy="801313"/>
            </a:xfrm>
            <a:prstGeom prst="rect">
              <a:avLst/>
            </a:prstGeom>
            <a:noFill/>
          </p:spPr>
          <p:txBody>
            <a:bodyPr wrap="square" rtlCol="0">
              <a:spAutoFit/>
            </a:bodyPr>
            <a:lstStyle/>
            <a:p>
              <a:pPr algn="ctr"/>
              <a:r>
                <a:rPr lang="en-US" sz="2000" dirty="0" smtClean="0">
                  <a:solidFill>
                    <a:schemeClr val="accent6">
                      <a:lumMod val="75000"/>
                    </a:schemeClr>
                  </a:solidFill>
                  <a:cs typeface="B Nazanin" panose="00000400000000000000" pitchFamily="2" charset="-78"/>
                </a:rPr>
                <a:t>Amplitude change</a:t>
              </a:r>
              <a:endParaRPr lang="en-US" sz="2000" dirty="0">
                <a:solidFill>
                  <a:schemeClr val="accent6">
                    <a:lumMod val="75000"/>
                  </a:schemeClr>
                </a:solidFill>
                <a:cs typeface="B Nazanin" panose="00000400000000000000" pitchFamily="2" charset="-78"/>
              </a:endParaRPr>
            </a:p>
          </p:txBody>
        </p:sp>
        <p:sp>
          <p:nvSpPr>
            <p:cNvPr id="17" name="TextBox 16"/>
            <p:cNvSpPr txBox="1"/>
            <p:nvPr/>
          </p:nvSpPr>
          <p:spPr>
            <a:xfrm>
              <a:off x="3423221" y="1643252"/>
              <a:ext cx="1561914" cy="801313"/>
            </a:xfrm>
            <a:prstGeom prst="rect">
              <a:avLst/>
            </a:prstGeom>
            <a:noFill/>
          </p:spPr>
          <p:txBody>
            <a:bodyPr wrap="square" rtlCol="0">
              <a:spAutoFit/>
            </a:bodyPr>
            <a:lstStyle/>
            <a:p>
              <a:pPr algn="ctr"/>
              <a:r>
                <a:rPr lang="en-US" sz="2000" dirty="0" smtClean="0">
                  <a:solidFill>
                    <a:srgbClr val="D60000"/>
                  </a:solidFill>
                  <a:cs typeface="B Nazanin" panose="00000400000000000000" pitchFamily="2" charset="-78"/>
                </a:rPr>
                <a:t>Damping change</a:t>
              </a:r>
              <a:endParaRPr lang="en-US" sz="2000" dirty="0">
                <a:solidFill>
                  <a:srgbClr val="D60000"/>
                </a:solidFill>
                <a:cs typeface="B Nazanin" panose="00000400000000000000" pitchFamily="2" charset="-78"/>
              </a:endParaRPr>
            </a:p>
          </p:txBody>
        </p:sp>
        <p:sp>
          <p:nvSpPr>
            <p:cNvPr id="18" name="Left-Right Arrow 17"/>
            <p:cNvSpPr/>
            <p:nvPr/>
          </p:nvSpPr>
          <p:spPr>
            <a:xfrm>
              <a:off x="3870960" y="5471159"/>
              <a:ext cx="476250" cy="226051"/>
            </a:xfrm>
            <a:prstGeom prst="leftRightArrow">
              <a:avLst/>
            </a:prstGeom>
            <a:solidFill>
              <a:srgbClr val="FF0000">
                <a:alpha val="74000"/>
              </a:srgbClr>
            </a:solidFill>
            <a:ln>
              <a:solidFill>
                <a:srgbClr val="C00000">
                  <a:alpha val="6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Content Placeholder 2"/>
          <p:cNvSpPr>
            <a:spLocks noGrp="1"/>
          </p:cNvSpPr>
          <p:nvPr>
            <p:ph idx="1"/>
          </p:nvPr>
        </p:nvSpPr>
        <p:spPr>
          <a:xfrm>
            <a:off x="838200" y="5755364"/>
            <a:ext cx="10515600" cy="492059"/>
          </a:xfrm>
        </p:spPr>
        <p:txBody>
          <a:bodyPr>
            <a:noAutofit/>
          </a:bodyPr>
          <a:lstStyle/>
          <a:p>
            <a:pPr marL="0" indent="0" algn="l">
              <a:lnSpc>
                <a:spcPct val="140000"/>
              </a:lnSpc>
              <a:spcBef>
                <a:spcPts val="0"/>
              </a:spcBef>
              <a:spcAft>
                <a:spcPts val="1800"/>
              </a:spcAft>
              <a:buNone/>
            </a:pPr>
            <a:r>
              <a:rPr lang="en-US" sz="2000" i="1" dirty="0" smtClean="0">
                <a:solidFill>
                  <a:srgbClr val="4C2515"/>
                </a:solidFill>
                <a:cs typeface="B Nazanin" panose="00000400000000000000" pitchFamily="2" charset="-78"/>
              </a:rPr>
              <a:t>Response changes due to different types of defects. Each peak corresponds to a vibration mode.</a:t>
            </a:r>
            <a:endParaRPr lang="fa-IR" sz="2000" i="1" dirty="0" smtClean="0">
              <a:solidFill>
                <a:srgbClr val="4C2515"/>
              </a:solidFill>
              <a:cs typeface="B Nazanin" panose="00000400000000000000" pitchFamily="2" charset="-78"/>
            </a:endParaRPr>
          </a:p>
        </p:txBody>
      </p:sp>
      <p:cxnSp>
        <p:nvCxnSpPr>
          <p:cNvPr id="8" name="Straight Connector 7"/>
          <p:cNvCxnSpPr/>
          <p:nvPr/>
        </p:nvCxnSpPr>
        <p:spPr>
          <a:xfrm flipV="1">
            <a:off x="10020300" y="3701026"/>
            <a:ext cx="393700" cy="76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025814" y="3413802"/>
            <a:ext cx="521536" cy="0"/>
          </a:xfrm>
          <a:prstGeom prst="line">
            <a:avLst/>
          </a:prstGeom>
          <a:ln w="190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rot="16200000">
            <a:off x="43006" y="3331507"/>
            <a:ext cx="1823036" cy="369332"/>
          </a:xfrm>
          <a:prstGeom prst="rect">
            <a:avLst/>
          </a:prstGeom>
          <a:noFill/>
        </p:spPr>
        <p:txBody>
          <a:bodyPr wrap="square" rtlCol="0">
            <a:spAutoFit/>
          </a:bodyPr>
          <a:lstStyle/>
          <a:p>
            <a:pPr algn="l"/>
            <a:r>
              <a:rPr lang="en-US" dirty="0" smtClean="0">
                <a:solidFill>
                  <a:srgbClr val="4C2515"/>
                </a:solidFill>
                <a:cs typeface="B Nazanin" panose="00000400000000000000" pitchFamily="2" charset="-78"/>
              </a:rPr>
              <a:t>Amplitude, dB</a:t>
            </a:r>
            <a:endParaRPr lang="en-US" dirty="0">
              <a:solidFill>
                <a:srgbClr val="4C2515"/>
              </a:solidFill>
              <a:cs typeface="B Nazanin" panose="00000400000000000000" pitchFamily="2" charset="-78"/>
            </a:endParaRPr>
          </a:p>
        </p:txBody>
      </p:sp>
      <p:sp>
        <p:nvSpPr>
          <p:cNvPr id="23" name="Rectangle 102"/>
          <p:cNvSpPr txBox="1">
            <a:spLocks noChangeArrowheads="1"/>
          </p:cNvSpPr>
          <p:nvPr/>
        </p:nvSpPr>
        <p:spPr>
          <a:xfrm>
            <a:off x="952500" y="350520"/>
            <a:ext cx="10599420" cy="8382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6200" algn="l"/>
            <a:r>
              <a:rPr lang="en-US" dirty="0" smtClean="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rPr>
              <a:t>Changes in Frequency Response</a:t>
            </a:r>
            <a:endParaRPr lang="en-US" dirty="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endParaRPr>
          </a:p>
        </p:txBody>
      </p:sp>
    </p:spTree>
    <p:extLst>
      <p:ext uri="{BB962C8B-B14F-4D97-AF65-F5344CB8AC3E}">
        <p14:creationId xmlns:p14="http://schemas.microsoft.com/office/powerpoint/2010/main" val="4274869172"/>
      </p:ext>
    </p:extLst>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3" name="Rectangle 103"/>
          <p:cNvSpPr>
            <a:spLocks noGrp="1" noChangeArrowheads="1"/>
          </p:cNvSpPr>
          <p:nvPr>
            <p:ph idx="1"/>
          </p:nvPr>
        </p:nvSpPr>
        <p:spPr>
          <a:xfrm>
            <a:off x="1127760" y="1325880"/>
            <a:ext cx="9997444" cy="1861820"/>
          </a:xfrm>
        </p:spPr>
        <p:txBody>
          <a:bodyPr>
            <a:noAutofit/>
          </a:bodyPr>
          <a:lstStyle/>
          <a:p>
            <a:pPr marL="0" indent="0" algn="l">
              <a:lnSpc>
                <a:spcPct val="110000"/>
              </a:lnSpc>
              <a:spcBef>
                <a:spcPts val="0"/>
              </a:spcBef>
              <a:spcAft>
                <a:spcPts val="1200"/>
              </a:spcAft>
              <a:buNone/>
            </a:pPr>
            <a:r>
              <a:rPr lang="en-US" sz="2200" dirty="0" smtClean="0">
                <a:solidFill>
                  <a:srgbClr val="4C2515"/>
                </a:solidFill>
                <a:cs typeface="B Nazanin" pitchFamily="2" charset="-78"/>
              </a:rPr>
              <a:t>According to Standard ASTM-E2001, Resonance Testing can be used to detect defects in metallic and non-metallic parts. In a single measurements, the procedure can detect numerous defects including cracks, chips, cold shots, inclusions, voids, oxides, contaminants, missed processes or operations, and variations in dimension, hardness, nodularity, porosity, density, and heat treatment.</a:t>
            </a:r>
            <a:endParaRPr lang="fa-IR" sz="2200" dirty="0" smtClean="0">
              <a:solidFill>
                <a:srgbClr val="4C2515"/>
              </a:solidFill>
              <a:cs typeface="B Nazanin" pitchFamily="2" charset="-78"/>
            </a:endParaRPr>
          </a:p>
        </p:txBody>
      </p:sp>
      <p:sp>
        <p:nvSpPr>
          <p:cNvPr id="7" name="Slide Number Placeholder 6"/>
          <p:cNvSpPr>
            <a:spLocks noGrp="1"/>
          </p:cNvSpPr>
          <p:nvPr>
            <p:ph type="sldNum" sz="quarter" idx="12"/>
          </p:nvPr>
        </p:nvSpPr>
        <p:spPr/>
        <p:txBody>
          <a:bodyPr/>
          <a:lstStyle/>
          <a:p>
            <a:fld id="{6FF741FC-4793-464C-832A-1831BF3053C5}" type="slidenum">
              <a:rPr lang="en-US" smtClean="0"/>
              <a:pPr/>
              <a:t>11</a:t>
            </a:fld>
            <a:endParaRPr lang="en-US"/>
          </a:p>
        </p:txBody>
      </p:sp>
      <p:sp>
        <p:nvSpPr>
          <p:cNvPr id="9" name="Rectangle 102"/>
          <p:cNvSpPr txBox="1">
            <a:spLocks noChangeArrowheads="1"/>
          </p:cNvSpPr>
          <p:nvPr/>
        </p:nvSpPr>
        <p:spPr>
          <a:xfrm>
            <a:off x="876300" y="350520"/>
            <a:ext cx="10675620" cy="8382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6200" algn="l"/>
            <a:r>
              <a:rPr lang="en-US" dirty="0" smtClean="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rPr>
              <a:t>Applications</a:t>
            </a:r>
            <a:endParaRPr lang="en-US" dirty="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endParaRPr>
          </a:p>
        </p:txBody>
      </p:sp>
      <p:sp>
        <p:nvSpPr>
          <p:cNvPr id="11" name="Rectangle 103"/>
          <p:cNvSpPr txBox="1">
            <a:spLocks noChangeArrowheads="1"/>
          </p:cNvSpPr>
          <p:nvPr/>
        </p:nvSpPr>
        <p:spPr>
          <a:xfrm>
            <a:off x="7277100" y="3311567"/>
            <a:ext cx="3848104" cy="27630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20000"/>
              </a:lnSpc>
              <a:spcBef>
                <a:spcPts val="0"/>
              </a:spcBef>
              <a:spcAft>
                <a:spcPts val="1200"/>
              </a:spcAft>
              <a:buNone/>
            </a:pPr>
            <a:r>
              <a:rPr lang="en-US" sz="2000" i="1" dirty="0" smtClean="0">
                <a:solidFill>
                  <a:srgbClr val="4C2515"/>
                </a:solidFill>
                <a:cs typeface="B Nazanin" pitchFamily="2" charset="-78"/>
              </a:rPr>
              <a:t>Detection of invisible defects is always a priority in industries.</a:t>
            </a:r>
          </a:p>
          <a:p>
            <a:pPr marL="0" indent="0" algn="l">
              <a:lnSpc>
                <a:spcPct val="120000"/>
              </a:lnSpc>
              <a:spcBef>
                <a:spcPts val="0"/>
              </a:spcBef>
              <a:spcAft>
                <a:spcPts val="1200"/>
              </a:spcAft>
              <a:buNone/>
            </a:pPr>
            <a:r>
              <a:rPr lang="en-US" sz="2000" i="1" dirty="0" smtClean="0">
                <a:solidFill>
                  <a:srgbClr val="4C2515"/>
                </a:solidFill>
                <a:cs typeface="B Nazanin" pitchFamily="2" charset="-78"/>
              </a:rPr>
              <a:t>In the past two decades many automobile part suppliers have turned to Acoustic Resonant Testing.</a:t>
            </a:r>
            <a:endParaRPr lang="fa-IR" sz="2000" i="1" dirty="0" smtClean="0">
              <a:solidFill>
                <a:srgbClr val="4C2515"/>
              </a:solidFill>
              <a:cs typeface="B Nazanin" pitchFamily="2" charset="-78"/>
            </a:endParaRPr>
          </a:p>
        </p:txBody>
      </p:sp>
      <p:pic>
        <p:nvPicPr>
          <p:cNvPr id="8" name="Picture 2" descr="D:\SonicDiagnostic\Website\Photos\Gallery\(9) Typical safety parts controlled for structural defects.jpg"/>
          <p:cNvPicPr>
            <a:picLocks noChangeAspect="1" noChangeArrowheads="1"/>
          </p:cNvPicPr>
          <p:nvPr/>
        </p:nvPicPr>
        <p:blipFill>
          <a:blip r:embed="rId3" cstate="print"/>
          <a:srcRect t="3279"/>
          <a:stretch>
            <a:fillRect/>
          </a:stretch>
        </p:blipFill>
        <p:spPr bwMode="auto">
          <a:xfrm>
            <a:off x="1127760" y="3311567"/>
            <a:ext cx="5544390" cy="3086022"/>
          </a:xfrm>
          <a:prstGeom prst="rect">
            <a:avLst/>
          </a:prstGeom>
          <a:ln>
            <a:noFill/>
          </a:ln>
          <a:effectLst>
            <a:outerShdw blurRad="292100" dist="139700" dir="2700000" algn="tl" rotWithShape="0">
              <a:srgbClr val="333333">
                <a:alpha val="65000"/>
              </a:srgbClr>
            </a:outerShdw>
            <a:softEdge rad="31750"/>
          </a:effectLst>
        </p:spPr>
      </p:pic>
    </p:spTree>
    <p:extLst>
      <p:ext uri="{BB962C8B-B14F-4D97-AF65-F5344CB8AC3E}">
        <p14:creationId xmlns:p14="http://schemas.microsoft.com/office/powerpoint/2010/main" val="3140336288"/>
      </p:ext>
    </p:extLst>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FF741FC-4793-464C-832A-1831BF3053C5}" type="slidenum">
              <a:rPr lang="en-US" smtClean="0"/>
              <a:pPr/>
              <a:t>12</a:t>
            </a:fld>
            <a:endParaRPr lang="en-US"/>
          </a:p>
        </p:txBody>
      </p:sp>
      <p:graphicFrame>
        <p:nvGraphicFramePr>
          <p:cNvPr id="9" name="Content Placeholder 3"/>
          <p:cNvGraphicFramePr>
            <a:graphicFrameLocks noGrp="1"/>
          </p:cNvGraphicFramePr>
          <p:nvPr>
            <p:ph idx="1"/>
            <p:extLst>
              <p:ext uri="{D42A27DB-BD31-4B8C-83A1-F6EECF244321}">
                <p14:modId xmlns:p14="http://schemas.microsoft.com/office/powerpoint/2010/main" val="3534725114"/>
              </p:ext>
            </p:extLst>
          </p:nvPr>
        </p:nvGraphicFramePr>
        <p:xfrm>
          <a:off x="838200" y="1367345"/>
          <a:ext cx="10426700" cy="4835229"/>
        </p:xfrm>
        <a:graphic>
          <a:graphicData uri="http://schemas.openxmlformats.org/drawingml/2006/table">
            <a:tbl>
              <a:tblPr firstRow="1" bandRow="1">
                <a:tableStyleId>{21E4AEA4-8DFA-4A89-87EB-49C32662AFE0}</a:tableStyleId>
              </a:tblPr>
              <a:tblGrid>
                <a:gridCol w="2442971"/>
                <a:gridCol w="4054828"/>
                <a:gridCol w="3928901"/>
              </a:tblGrid>
              <a:tr h="413149">
                <a:tc>
                  <a:txBody>
                    <a:bodyPr/>
                    <a:lstStyle/>
                    <a:p>
                      <a:pPr algn="l" rtl="0">
                        <a:lnSpc>
                          <a:spcPct val="110000"/>
                        </a:lnSpc>
                        <a:spcAft>
                          <a:spcPts val="600"/>
                        </a:spcAft>
                      </a:pPr>
                      <a:r>
                        <a:rPr lang="en-US" sz="2000" dirty="0" smtClean="0">
                          <a:solidFill>
                            <a:srgbClr val="F8EEE8"/>
                          </a:solidFill>
                          <a:latin typeface="+mn-lt"/>
                          <a:cs typeface="B Nazanin" panose="00000400000000000000" pitchFamily="2" charset="-78"/>
                        </a:rPr>
                        <a:t>Industry</a:t>
                      </a:r>
                      <a:endParaRPr lang="en-US" sz="2000" dirty="0">
                        <a:solidFill>
                          <a:srgbClr val="F8EEE8"/>
                        </a:solidFill>
                        <a:latin typeface="+mn-lt"/>
                        <a:cs typeface="B Nazanin" panose="00000400000000000000" pitchFamily="2" charset="-78"/>
                      </a:endParaRPr>
                    </a:p>
                  </a:txBody>
                  <a:tcPr>
                    <a:solidFill>
                      <a:srgbClr val="D6A07A"/>
                    </a:solidFill>
                  </a:tcPr>
                </a:tc>
                <a:tc>
                  <a:txBody>
                    <a:bodyPr/>
                    <a:lstStyle/>
                    <a:p>
                      <a:pPr algn="l" rtl="0">
                        <a:lnSpc>
                          <a:spcPct val="110000"/>
                        </a:lnSpc>
                        <a:spcAft>
                          <a:spcPts val="600"/>
                        </a:spcAft>
                      </a:pPr>
                      <a:r>
                        <a:rPr lang="en-US" sz="2000" dirty="0" smtClean="0">
                          <a:solidFill>
                            <a:srgbClr val="F8EEE8"/>
                          </a:solidFill>
                          <a:latin typeface="+mn-lt"/>
                          <a:cs typeface="B Nazanin" panose="00000400000000000000" pitchFamily="2" charset="-78"/>
                        </a:rPr>
                        <a:t>Defect Type</a:t>
                      </a:r>
                      <a:endParaRPr lang="en-US" sz="2000" dirty="0">
                        <a:solidFill>
                          <a:srgbClr val="F8EEE8"/>
                        </a:solidFill>
                        <a:latin typeface="+mn-lt"/>
                        <a:cs typeface="B Nazanin" panose="00000400000000000000" pitchFamily="2" charset="-78"/>
                      </a:endParaRPr>
                    </a:p>
                  </a:txBody>
                  <a:tcPr>
                    <a:solidFill>
                      <a:srgbClr val="D6A07A"/>
                    </a:solidFill>
                  </a:tcPr>
                </a:tc>
                <a:tc>
                  <a:txBody>
                    <a:bodyPr/>
                    <a:lstStyle/>
                    <a:p>
                      <a:pPr algn="l" rtl="0">
                        <a:lnSpc>
                          <a:spcPct val="110000"/>
                        </a:lnSpc>
                        <a:spcAft>
                          <a:spcPts val="600"/>
                        </a:spcAft>
                      </a:pPr>
                      <a:r>
                        <a:rPr lang="en-US" sz="2000" dirty="0" smtClean="0">
                          <a:solidFill>
                            <a:srgbClr val="F8EEE8"/>
                          </a:solidFill>
                          <a:latin typeface="+mn-lt"/>
                          <a:cs typeface="B Nazanin" panose="00000400000000000000" pitchFamily="2" charset="-78"/>
                        </a:rPr>
                        <a:t>Product (example)</a:t>
                      </a:r>
                      <a:endParaRPr lang="en-US" sz="2000" dirty="0">
                        <a:solidFill>
                          <a:srgbClr val="F8EEE8"/>
                        </a:solidFill>
                        <a:latin typeface="+mn-lt"/>
                        <a:cs typeface="B Nazanin" panose="00000400000000000000" pitchFamily="2" charset="-78"/>
                      </a:endParaRPr>
                    </a:p>
                  </a:txBody>
                  <a:tcPr>
                    <a:solidFill>
                      <a:srgbClr val="D6A07A"/>
                    </a:solidFill>
                  </a:tcPr>
                </a:tc>
              </a:tr>
              <a:tr h="1294534">
                <a:tc>
                  <a:txBody>
                    <a:bodyPr/>
                    <a:lstStyle/>
                    <a:p>
                      <a:pPr algn="l" rtl="0">
                        <a:lnSpc>
                          <a:spcPct val="110000"/>
                        </a:lnSpc>
                        <a:spcAft>
                          <a:spcPts val="600"/>
                        </a:spcAft>
                      </a:pPr>
                      <a:r>
                        <a:rPr lang="en-US" sz="2000" dirty="0" smtClean="0">
                          <a:solidFill>
                            <a:srgbClr val="4C2515"/>
                          </a:solidFill>
                          <a:latin typeface="+mn-lt"/>
                          <a:cs typeface="B Nazanin" panose="00000400000000000000" pitchFamily="2" charset="-78"/>
                        </a:rPr>
                        <a:t>Ductile Cast Iron</a:t>
                      </a:r>
                      <a:endParaRPr lang="en-US" sz="2000" dirty="0">
                        <a:solidFill>
                          <a:srgbClr val="4C2515"/>
                        </a:solidFill>
                        <a:latin typeface="+mn-lt"/>
                        <a:cs typeface="B Nazanin" panose="00000400000000000000" pitchFamily="2" charset="-78"/>
                      </a:endParaRPr>
                    </a:p>
                  </a:txBody>
                  <a:tcPr>
                    <a:solidFill>
                      <a:srgbClr val="F5D3B7"/>
                    </a:solidFill>
                  </a:tcPr>
                </a:tc>
                <a:tc>
                  <a:txBody>
                    <a:bodyPr/>
                    <a:lstStyle/>
                    <a:p>
                      <a:pPr marL="0" marR="0" lvl="1" indent="0" algn="l" defTabSz="914400" rtl="0" eaLnBrk="1" fontAlgn="auto" latinLnBrk="0" hangingPunct="1">
                        <a:lnSpc>
                          <a:spcPct val="110000"/>
                        </a:lnSpc>
                        <a:spcBef>
                          <a:spcPts val="0"/>
                        </a:spcBef>
                        <a:spcAft>
                          <a:spcPts val="600"/>
                        </a:spcAft>
                        <a:buClrTx/>
                        <a:buSzTx/>
                        <a:buFontTx/>
                        <a:buNone/>
                        <a:tabLst/>
                        <a:defRPr/>
                      </a:pPr>
                      <a:r>
                        <a:rPr lang="en-US" sz="2000" dirty="0" smtClean="0">
                          <a:solidFill>
                            <a:srgbClr val="4C2515"/>
                          </a:solidFill>
                          <a:latin typeface="+mn-lt"/>
                          <a:cs typeface="B Nazanin" panose="00000400000000000000" pitchFamily="2" charset="-78"/>
                        </a:rPr>
                        <a:t>Nodularity, Crack, Oxides, Cold Shuts, Porosity, Heat Treatment,</a:t>
                      </a:r>
                      <a:r>
                        <a:rPr lang="en-US" sz="2000" baseline="0" dirty="0" smtClean="0">
                          <a:solidFill>
                            <a:srgbClr val="4C2515"/>
                          </a:solidFill>
                          <a:latin typeface="+mn-lt"/>
                          <a:cs typeface="B Nazanin" panose="00000400000000000000" pitchFamily="2" charset="-78"/>
                        </a:rPr>
                        <a:t> Inclusions, Carbides, Hardness, Residual Stress</a:t>
                      </a:r>
                      <a:endParaRPr lang="fa-IR" sz="2000" dirty="0" smtClean="0">
                        <a:solidFill>
                          <a:srgbClr val="4C2515"/>
                        </a:solidFill>
                        <a:latin typeface="+mn-lt"/>
                        <a:cs typeface="B Nazanin" panose="00000400000000000000" pitchFamily="2" charset="-78"/>
                      </a:endParaRPr>
                    </a:p>
                  </a:txBody>
                  <a:tcPr>
                    <a:solidFill>
                      <a:srgbClr val="F5D3B7"/>
                    </a:solidFill>
                  </a:tcPr>
                </a:tc>
                <a:tc>
                  <a:txBody>
                    <a:bodyPr/>
                    <a:lstStyle/>
                    <a:p>
                      <a:pPr algn="l" rtl="0">
                        <a:lnSpc>
                          <a:spcPct val="110000"/>
                        </a:lnSpc>
                        <a:spcAft>
                          <a:spcPts val="600"/>
                        </a:spcAft>
                      </a:pPr>
                      <a:r>
                        <a:rPr lang="en-US" sz="2000" dirty="0" smtClean="0">
                          <a:solidFill>
                            <a:srgbClr val="4C2515"/>
                          </a:solidFill>
                          <a:latin typeface="+mn-lt"/>
                          <a:cs typeface="B Nazanin" panose="00000400000000000000" pitchFamily="2" charset="-78"/>
                        </a:rPr>
                        <a:t>Knuckle arm, Break caliper, Trailing arm, </a:t>
                      </a:r>
                      <a:r>
                        <a:rPr lang="en-US" sz="2000" dirty="0" err="1" smtClean="0">
                          <a:solidFill>
                            <a:srgbClr val="4C2515"/>
                          </a:solidFill>
                          <a:latin typeface="+mn-lt"/>
                          <a:cs typeface="B Nazanin" panose="00000400000000000000" pitchFamily="2" charset="-78"/>
                        </a:rPr>
                        <a:t>Crossmember</a:t>
                      </a:r>
                      <a:r>
                        <a:rPr lang="en-US" sz="2000" dirty="0" smtClean="0">
                          <a:solidFill>
                            <a:srgbClr val="4C2515"/>
                          </a:solidFill>
                          <a:latin typeface="+mn-lt"/>
                          <a:cs typeface="B Nazanin" panose="00000400000000000000" pitchFamily="2" charset="-78"/>
                        </a:rPr>
                        <a:t> arm</a:t>
                      </a:r>
                      <a:endParaRPr lang="en-US" sz="2000" dirty="0">
                        <a:solidFill>
                          <a:srgbClr val="4C2515"/>
                        </a:solidFill>
                        <a:latin typeface="+mn-lt"/>
                        <a:cs typeface="B Nazanin" panose="00000400000000000000" pitchFamily="2" charset="-78"/>
                      </a:endParaRPr>
                    </a:p>
                  </a:txBody>
                  <a:tcPr>
                    <a:solidFill>
                      <a:srgbClr val="F5D3B7"/>
                    </a:solidFill>
                  </a:tcPr>
                </a:tc>
              </a:tr>
              <a:tr h="409187">
                <a:tc>
                  <a:txBody>
                    <a:bodyPr/>
                    <a:lstStyle/>
                    <a:p>
                      <a:pPr algn="l" rtl="0">
                        <a:lnSpc>
                          <a:spcPct val="110000"/>
                        </a:lnSpc>
                        <a:spcAft>
                          <a:spcPts val="600"/>
                        </a:spcAft>
                      </a:pPr>
                      <a:r>
                        <a:rPr lang="en-US" sz="2000" dirty="0" smtClean="0">
                          <a:solidFill>
                            <a:srgbClr val="4C2515"/>
                          </a:solidFill>
                          <a:latin typeface="+mn-lt"/>
                          <a:cs typeface="B Nazanin" panose="00000400000000000000" pitchFamily="2" charset="-78"/>
                        </a:rPr>
                        <a:t>Gray Cast Iron</a:t>
                      </a:r>
                      <a:endParaRPr lang="en-US" sz="2000" dirty="0">
                        <a:solidFill>
                          <a:srgbClr val="4C2515"/>
                        </a:solidFill>
                        <a:latin typeface="+mn-lt"/>
                        <a:cs typeface="B Nazanin" panose="00000400000000000000" pitchFamily="2" charset="-78"/>
                      </a:endParaRPr>
                    </a:p>
                  </a:txBody>
                  <a:tcPr>
                    <a:solidFill>
                      <a:srgbClr val="FDE1CC"/>
                    </a:solidFill>
                  </a:tcPr>
                </a:tc>
                <a:tc>
                  <a:txBody>
                    <a:bodyPr/>
                    <a:lstStyle/>
                    <a:p>
                      <a:pPr algn="l" rtl="0">
                        <a:lnSpc>
                          <a:spcPct val="110000"/>
                        </a:lnSpc>
                        <a:spcAft>
                          <a:spcPts val="600"/>
                        </a:spcAft>
                      </a:pPr>
                      <a:r>
                        <a:rPr lang="en-US" sz="2000" dirty="0" smtClean="0">
                          <a:solidFill>
                            <a:srgbClr val="4C2515"/>
                          </a:solidFill>
                          <a:latin typeface="+mn-lt"/>
                          <a:cs typeface="B Nazanin" panose="00000400000000000000" pitchFamily="2" charset="-78"/>
                        </a:rPr>
                        <a:t>Crack, Natural Frequency, Perlite</a:t>
                      </a:r>
                      <a:endParaRPr lang="en-US" sz="2000" dirty="0">
                        <a:solidFill>
                          <a:srgbClr val="4C2515"/>
                        </a:solidFill>
                        <a:latin typeface="+mn-lt"/>
                        <a:cs typeface="B Nazanin" panose="00000400000000000000" pitchFamily="2" charset="-78"/>
                      </a:endParaRPr>
                    </a:p>
                  </a:txBody>
                  <a:tcPr>
                    <a:solidFill>
                      <a:srgbClr val="FDE1CC"/>
                    </a:solidFill>
                  </a:tcPr>
                </a:tc>
                <a:tc>
                  <a:txBody>
                    <a:bodyPr/>
                    <a:lstStyle/>
                    <a:p>
                      <a:pPr algn="l" rtl="0">
                        <a:lnSpc>
                          <a:spcPct val="110000"/>
                        </a:lnSpc>
                        <a:spcAft>
                          <a:spcPts val="600"/>
                        </a:spcAft>
                      </a:pPr>
                      <a:r>
                        <a:rPr lang="en-US" sz="2000" dirty="0" smtClean="0">
                          <a:solidFill>
                            <a:srgbClr val="4C2515"/>
                          </a:solidFill>
                          <a:latin typeface="+mn-lt"/>
                          <a:cs typeface="B Nazanin" panose="00000400000000000000" pitchFamily="2" charset="-78"/>
                        </a:rPr>
                        <a:t>Camshaft, Brake disk,</a:t>
                      </a:r>
                      <a:endParaRPr lang="en-US" sz="2000" dirty="0">
                        <a:solidFill>
                          <a:srgbClr val="4C2515"/>
                        </a:solidFill>
                        <a:latin typeface="+mn-lt"/>
                        <a:cs typeface="B Nazanin" panose="00000400000000000000" pitchFamily="2" charset="-78"/>
                      </a:endParaRPr>
                    </a:p>
                  </a:txBody>
                  <a:tcPr>
                    <a:solidFill>
                      <a:srgbClr val="FDE1CC"/>
                    </a:solidFill>
                  </a:tcPr>
                </a:tc>
              </a:tr>
              <a:tr h="409187">
                <a:tc>
                  <a:txBody>
                    <a:bodyPr/>
                    <a:lstStyle/>
                    <a:p>
                      <a:pPr algn="l" rtl="0">
                        <a:lnSpc>
                          <a:spcPct val="110000"/>
                        </a:lnSpc>
                        <a:spcAft>
                          <a:spcPts val="600"/>
                        </a:spcAft>
                      </a:pPr>
                      <a:r>
                        <a:rPr lang="en-US" sz="2000" dirty="0" smtClean="0">
                          <a:solidFill>
                            <a:srgbClr val="4C2515"/>
                          </a:solidFill>
                          <a:latin typeface="+mn-lt"/>
                          <a:cs typeface="B Nazanin" panose="00000400000000000000" pitchFamily="2" charset="-78"/>
                        </a:rPr>
                        <a:t>Steel</a:t>
                      </a:r>
                      <a:endParaRPr lang="en-US" sz="2000" dirty="0">
                        <a:solidFill>
                          <a:srgbClr val="4C2515"/>
                        </a:solidFill>
                        <a:latin typeface="+mn-lt"/>
                        <a:cs typeface="B Nazanin" panose="00000400000000000000" pitchFamily="2" charset="-78"/>
                      </a:endParaRPr>
                    </a:p>
                  </a:txBody>
                  <a:tcPr>
                    <a:solidFill>
                      <a:srgbClr val="F5D3B7"/>
                    </a:solidFill>
                  </a:tcPr>
                </a:tc>
                <a:tc>
                  <a:txBody>
                    <a:bodyPr/>
                    <a:lstStyle/>
                    <a:p>
                      <a:pPr algn="l" rtl="0">
                        <a:lnSpc>
                          <a:spcPct val="110000"/>
                        </a:lnSpc>
                        <a:spcAft>
                          <a:spcPts val="600"/>
                        </a:spcAft>
                      </a:pPr>
                      <a:r>
                        <a:rPr lang="en-US" sz="2000" dirty="0" smtClean="0">
                          <a:solidFill>
                            <a:srgbClr val="4C2515"/>
                          </a:solidFill>
                          <a:latin typeface="+mn-lt"/>
                          <a:cs typeface="B Nazanin" panose="00000400000000000000" pitchFamily="2" charset="-78"/>
                        </a:rPr>
                        <a:t>Crack</a:t>
                      </a:r>
                      <a:endParaRPr lang="en-US" sz="2000" dirty="0">
                        <a:solidFill>
                          <a:srgbClr val="4C2515"/>
                        </a:solidFill>
                        <a:latin typeface="+mn-lt"/>
                        <a:cs typeface="B Nazanin" panose="00000400000000000000" pitchFamily="2" charset="-78"/>
                      </a:endParaRPr>
                    </a:p>
                  </a:txBody>
                  <a:tcPr>
                    <a:solidFill>
                      <a:srgbClr val="F5D3B7"/>
                    </a:solidFill>
                  </a:tcPr>
                </a:tc>
                <a:tc>
                  <a:txBody>
                    <a:bodyPr/>
                    <a:lstStyle/>
                    <a:p>
                      <a:pPr algn="l" rtl="0">
                        <a:lnSpc>
                          <a:spcPct val="110000"/>
                        </a:lnSpc>
                        <a:spcAft>
                          <a:spcPts val="600"/>
                        </a:spcAft>
                      </a:pPr>
                      <a:r>
                        <a:rPr lang="en-US" sz="2000" dirty="0" smtClean="0">
                          <a:solidFill>
                            <a:srgbClr val="4C2515"/>
                          </a:solidFill>
                          <a:latin typeface="+mn-lt"/>
                          <a:cs typeface="B Nazanin" panose="00000400000000000000" pitchFamily="2" charset="-78"/>
                        </a:rPr>
                        <a:t>Axle shaft, Drive shaft</a:t>
                      </a:r>
                      <a:endParaRPr lang="en-US" sz="2000" dirty="0">
                        <a:solidFill>
                          <a:srgbClr val="4C2515"/>
                        </a:solidFill>
                        <a:latin typeface="+mn-lt"/>
                        <a:cs typeface="B Nazanin" panose="00000400000000000000" pitchFamily="2" charset="-78"/>
                      </a:endParaRPr>
                    </a:p>
                  </a:txBody>
                  <a:tcPr>
                    <a:solidFill>
                      <a:srgbClr val="F5D3B7"/>
                    </a:solidFill>
                  </a:tcPr>
                </a:tc>
              </a:tr>
              <a:tr h="688582">
                <a:tc>
                  <a:txBody>
                    <a:bodyPr/>
                    <a:lstStyle/>
                    <a:p>
                      <a:pPr algn="l" rtl="0">
                        <a:lnSpc>
                          <a:spcPct val="110000"/>
                        </a:lnSpc>
                        <a:spcAft>
                          <a:spcPts val="600"/>
                        </a:spcAft>
                      </a:pPr>
                      <a:r>
                        <a:rPr lang="en-US" sz="2000" dirty="0" smtClean="0">
                          <a:solidFill>
                            <a:srgbClr val="4C2515"/>
                          </a:solidFill>
                          <a:latin typeface="+mn-lt"/>
                          <a:cs typeface="B Nazanin" panose="00000400000000000000" pitchFamily="2" charset="-78"/>
                        </a:rPr>
                        <a:t>Forgings</a:t>
                      </a:r>
                      <a:endParaRPr lang="en-US" sz="2000" dirty="0">
                        <a:solidFill>
                          <a:srgbClr val="4C2515"/>
                        </a:solidFill>
                        <a:latin typeface="+mn-lt"/>
                        <a:cs typeface="B Nazanin" panose="00000400000000000000" pitchFamily="2" charset="-78"/>
                      </a:endParaRPr>
                    </a:p>
                  </a:txBody>
                  <a:tcPr>
                    <a:solidFill>
                      <a:srgbClr val="FDE1CC"/>
                    </a:solidFill>
                  </a:tcPr>
                </a:tc>
                <a:tc>
                  <a:txBody>
                    <a:bodyPr/>
                    <a:lstStyle/>
                    <a:p>
                      <a:pPr algn="l" rtl="0">
                        <a:lnSpc>
                          <a:spcPct val="110000"/>
                        </a:lnSpc>
                        <a:spcAft>
                          <a:spcPts val="600"/>
                        </a:spcAft>
                      </a:pPr>
                      <a:r>
                        <a:rPr lang="en-US" sz="2000" dirty="0" smtClean="0">
                          <a:solidFill>
                            <a:srgbClr val="4C2515"/>
                          </a:solidFill>
                          <a:latin typeface="+mn-lt"/>
                          <a:cs typeface="B Nazanin" panose="00000400000000000000" pitchFamily="2" charset="-78"/>
                        </a:rPr>
                        <a:t>Crack, Bar Ends, Double Strikes, Laps, Water quench</a:t>
                      </a:r>
                      <a:endParaRPr lang="en-US" sz="2000" dirty="0">
                        <a:solidFill>
                          <a:srgbClr val="4C2515"/>
                        </a:solidFill>
                        <a:latin typeface="+mn-lt"/>
                        <a:cs typeface="B Nazanin" panose="00000400000000000000" pitchFamily="2" charset="-78"/>
                      </a:endParaRPr>
                    </a:p>
                  </a:txBody>
                  <a:tcPr>
                    <a:solidFill>
                      <a:srgbClr val="FDE1CC"/>
                    </a:solidFill>
                  </a:tcPr>
                </a:tc>
                <a:tc>
                  <a:txBody>
                    <a:bodyPr/>
                    <a:lstStyle/>
                    <a:p>
                      <a:pPr algn="l" rtl="0">
                        <a:lnSpc>
                          <a:spcPct val="110000"/>
                        </a:lnSpc>
                        <a:spcAft>
                          <a:spcPts val="600"/>
                        </a:spcAft>
                      </a:pPr>
                      <a:r>
                        <a:rPr lang="en-US" sz="2000" dirty="0" err="1" smtClean="0">
                          <a:solidFill>
                            <a:srgbClr val="4C2515"/>
                          </a:solidFill>
                          <a:latin typeface="+mn-lt"/>
                          <a:cs typeface="B Nazanin" panose="00000400000000000000" pitchFamily="2" charset="-78"/>
                        </a:rPr>
                        <a:t>Conrod</a:t>
                      </a:r>
                      <a:r>
                        <a:rPr lang="en-US" sz="2000" dirty="0" smtClean="0">
                          <a:solidFill>
                            <a:srgbClr val="4C2515"/>
                          </a:solidFill>
                          <a:latin typeface="+mn-lt"/>
                          <a:cs typeface="B Nazanin" panose="00000400000000000000" pitchFamily="2" charset="-78"/>
                        </a:rPr>
                        <a:t>, Knuckle arm</a:t>
                      </a:r>
                      <a:endParaRPr lang="en-US" sz="2000" dirty="0">
                        <a:solidFill>
                          <a:srgbClr val="4C2515"/>
                        </a:solidFill>
                        <a:latin typeface="+mn-lt"/>
                        <a:cs typeface="B Nazanin" panose="00000400000000000000" pitchFamily="2" charset="-78"/>
                      </a:endParaRPr>
                    </a:p>
                  </a:txBody>
                  <a:tcPr>
                    <a:solidFill>
                      <a:srgbClr val="FDE1CC"/>
                    </a:solidFill>
                  </a:tcPr>
                </a:tc>
              </a:tr>
              <a:tr h="688582">
                <a:tc>
                  <a:txBody>
                    <a:bodyPr/>
                    <a:lstStyle/>
                    <a:p>
                      <a:pPr algn="l" rtl="0">
                        <a:lnSpc>
                          <a:spcPct val="110000"/>
                        </a:lnSpc>
                        <a:spcAft>
                          <a:spcPts val="600"/>
                        </a:spcAft>
                      </a:pPr>
                      <a:r>
                        <a:rPr lang="en-US" sz="2000" dirty="0" smtClean="0">
                          <a:solidFill>
                            <a:srgbClr val="4C2515"/>
                          </a:solidFill>
                          <a:latin typeface="+mn-lt"/>
                          <a:cs typeface="B Nazanin" panose="00000400000000000000" pitchFamily="2" charset="-78"/>
                        </a:rPr>
                        <a:t>Aluminum Cast</a:t>
                      </a:r>
                      <a:endParaRPr lang="en-US" sz="2000" dirty="0">
                        <a:solidFill>
                          <a:srgbClr val="4C2515"/>
                        </a:solidFill>
                        <a:latin typeface="+mn-lt"/>
                        <a:cs typeface="B Nazanin" panose="00000400000000000000" pitchFamily="2" charset="-78"/>
                      </a:endParaRPr>
                    </a:p>
                  </a:txBody>
                  <a:tcPr>
                    <a:solidFill>
                      <a:srgbClr val="F5D3B7"/>
                    </a:solidFill>
                  </a:tcPr>
                </a:tc>
                <a:tc>
                  <a:txBody>
                    <a:bodyPr/>
                    <a:lstStyle/>
                    <a:p>
                      <a:pPr algn="l" rtl="0">
                        <a:lnSpc>
                          <a:spcPct val="110000"/>
                        </a:lnSpc>
                        <a:spcAft>
                          <a:spcPts val="600"/>
                        </a:spcAft>
                      </a:pPr>
                      <a:r>
                        <a:rPr lang="en-US" sz="2000" dirty="0" smtClean="0">
                          <a:solidFill>
                            <a:srgbClr val="4C2515"/>
                          </a:solidFill>
                          <a:latin typeface="+mn-lt"/>
                          <a:cs typeface="B Nazanin" panose="00000400000000000000" pitchFamily="2" charset="-78"/>
                        </a:rPr>
                        <a:t>Crack, Oxides,</a:t>
                      </a:r>
                      <a:r>
                        <a:rPr lang="en-US" sz="2000" baseline="0" dirty="0" smtClean="0">
                          <a:solidFill>
                            <a:srgbClr val="4C2515"/>
                          </a:solidFill>
                          <a:latin typeface="+mn-lt"/>
                          <a:cs typeface="B Nazanin" panose="00000400000000000000" pitchFamily="2" charset="-78"/>
                        </a:rPr>
                        <a:t> Elongation, Cold shuts, Shrink porosity, Blow holes</a:t>
                      </a:r>
                      <a:endParaRPr lang="en-US" sz="2000" dirty="0">
                        <a:solidFill>
                          <a:srgbClr val="4C2515"/>
                        </a:solidFill>
                        <a:latin typeface="+mn-lt"/>
                        <a:cs typeface="B Nazanin" panose="00000400000000000000" pitchFamily="2" charset="-78"/>
                      </a:endParaRPr>
                    </a:p>
                  </a:txBody>
                  <a:tcPr>
                    <a:solidFill>
                      <a:srgbClr val="F5D3B7"/>
                    </a:solidFill>
                  </a:tcPr>
                </a:tc>
                <a:tc>
                  <a:txBody>
                    <a:bodyPr/>
                    <a:lstStyle/>
                    <a:p>
                      <a:pPr algn="l" rtl="0">
                        <a:lnSpc>
                          <a:spcPct val="110000"/>
                        </a:lnSpc>
                        <a:spcAft>
                          <a:spcPts val="600"/>
                        </a:spcAft>
                      </a:pPr>
                      <a:r>
                        <a:rPr lang="en-US" sz="2000" dirty="0" smtClean="0">
                          <a:solidFill>
                            <a:srgbClr val="4C2515"/>
                          </a:solidFill>
                          <a:latin typeface="+mn-lt"/>
                          <a:cs typeface="B Nazanin" panose="00000400000000000000" pitchFamily="2" charset="-78"/>
                        </a:rPr>
                        <a:t>Pedals, Steering wheels</a:t>
                      </a:r>
                      <a:endParaRPr lang="en-US" sz="2000" dirty="0">
                        <a:solidFill>
                          <a:srgbClr val="4C2515"/>
                        </a:solidFill>
                        <a:latin typeface="+mn-lt"/>
                        <a:cs typeface="B Nazanin" panose="00000400000000000000" pitchFamily="2" charset="-78"/>
                      </a:endParaRPr>
                    </a:p>
                  </a:txBody>
                  <a:tcPr>
                    <a:solidFill>
                      <a:srgbClr val="F5D3B7"/>
                    </a:solidFill>
                  </a:tcPr>
                </a:tc>
              </a:tr>
              <a:tr h="736535">
                <a:tc>
                  <a:txBody>
                    <a:bodyPr/>
                    <a:lstStyle/>
                    <a:p>
                      <a:pPr algn="l" rtl="0">
                        <a:lnSpc>
                          <a:spcPct val="110000"/>
                        </a:lnSpc>
                        <a:spcAft>
                          <a:spcPts val="600"/>
                        </a:spcAft>
                      </a:pPr>
                      <a:r>
                        <a:rPr lang="en-US" sz="2000" dirty="0" smtClean="0">
                          <a:solidFill>
                            <a:srgbClr val="4C2515"/>
                          </a:solidFill>
                          <a:latin typeface="+mn-lt"/>
                          <a:cs typeface="B Nazanin" panose="00000400000000000000" pitchFamily="2" charset="-78"/>
                        </a:rPr>
                        <a:t>Ceramics and Glass</a:t>
                      </a:r>
                      <a:endParaRPr lang="en-US" sz="2000" dirty="0">
                        <a:solidFill>
                          <a:srgbClr val="4C2515"/>
                        </a:solidFill>
                        <a:latin typeface="+mn-lt"/>
                        <a:cs typeface="B Nazanin" panose="00000400000000000000" pitchFamily="2" charset="-78"/>
                      </a:endParaRPr>
                    </a:p>
                  </a:txBody>
                  <a:tcPr>
                    <a:solidFill>
                      <a:srgbClr val="FDE1CC"/>
                    </a:solidFill>
                  </a:tcPr>
                </a:tc>
                <a:tc>
                  <a:txBody>
                    <a:bodyPr/>
                    <a:lstStyle/>
                    <a:p>
                      <a:pPr algn="l" rtl="0">
                        <a:lnSpc>
                          <a:spcPct val="110000"/>
                        </a:lnSpc>
                        <a:spcAft>
                          <a:spcPts val="600"/>
                        </a:spcAft>
                      </a:pPr>
                      <a:r>
                        <a:rPr lang="en-US" sz="2000" dirty="0" smtClean="0">
                          <a:solidFill>
                            <a:srgbClr val="4C2515"/>
                          </a:solidFill>
                          <a:latin typeface="+mn-lt"/>
                          <a:cs typeface="B Nazanin" panose="00000400000000000000" pitchFamily="2" charset="-78"/>
                        </a:rPr>
                        <a:t>Crack</a:t>
                      </a:r>
                      <a:endParaRPr lang="en-US" sz="2000" dirty="0">
                        <a:solidFill>
                          <a:srgbClr val="4C2515"/>
                        </a:solidFill>
                        <a:latin typeface="+mn-lt"/>
                        <a:cs typeface="B Nazanin" panose="00000400000000000000" pitchFamily="2" charset="-78"/>
                      </a:endParaRPr>
                    </a:p>
                  </a:txBody>
                  <a:tcPr>
                    <a:solidFill>
                      <a:srgbClr val="FDE1CC"/>
                    </a:solidFill>
                  </a:tcPr>
                </a:tc>
                <a:tc>
                  <a:txBody>
                    <a:bodyPr/>
                    <a:lstStyle/>
                    <a:p>
                      <a:pPr algn="l" rtl="0">
                        <a:lnSpc>
                          <a:spcPct val="110000"/>
                        </a:lnSpc>
                        <a:spcAft>
                          <a:spcPts val="600"/>
                        </a:spcAft>
                      </a:pPr>
                      <a:r>
                        <a:rPr lang="en-US" sz="2000" dirty="0" smtClean="0">
                          <a:solidFill>
                            <a:srgbClr val="4C2515"/>
                          </a:solidFill>
                          <a:latin typeface="+mn-lt"/>
                          <a:cs typeface="B Nazanin" panose="00000400000000000000" pitchFamily="2" charset="-78"/>
                        </a:rPr>
                        <a:t>Industrial ceramics, tiles, bottles</a:t>
                      </a:r>
                      <a:endParaRPr lang="en-US" sz="2000" dirty="0">
                        <a:solidFill>
                          <a:srgbClr val="4C2515"/>
                        </a:solidFill>
                        <a:latin typeface="+mn-lt"/>
                        <a:cs typeface="B Nazanin" panose="00000400000000000000" pitchFamily="2" charset="-78"/>
                      </a:endParaRPr>
                    </a:p>
                  </a:txBody>
                  <a:tcPr>
                    <a:solidFill>
                      <a:srgbClr val="FDE1CC"/>
                    </a:solidFill>
                  </a:tcPr>
                </a:tc>
              </a:tr>
            </a:tbl>
          </a:graphicData>
        </a:graphic>
      </p:graphicFrame>
      <p:sp>
        <p:nvSpPr>
          <p:cNvPr id="8" name="Rectangle 102"/>
          <p:cNvSpPr txBox="1">
            <a:spLocks noChangeArrowheads="1"/>
          </p:cNvSpPr>
          <p:nvPr/>
        </p:nvSpPr>
        <p:spPr>
          <a:xfrm>
            <a:off x="825500" y="350520"/>
            <a:ext cx="10726420" cy="8382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6200" algn="l"/>
            <a:r>
              <a:rPr lang="en-US" dirty="0" smtClean="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rPr>
              <a:t>Applications</a:t>
            </a:r>
            <a:endParaRPr lang="en-US" dirty="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endParaRPr>
          </a:p>
        </p:txBody>
      </p:sp>
    </p:spTree>
    <p:extLst>
      <p:ext uri="{BB962C8B-B14F-4D97-AF65-F5344CB8AC3E}">
        <p14:creationId xmlns:p14="http://schemas.microsoft.com/office/powerpoint/2010/main" val="2671179026"/>
      </p:ext>
    </p:extLst>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FF741FC-4793-464C-832A-1831BF3053C5}" type="slidenum">
              <a:rPr lang="en-US" smtClean="0"/>
              <a:pPr/>
              <a:t>13</a:t>
            </a:fld>
            <a:endParaRPr lang="en-US"/>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547032562"/>
              </p:ext>
            </p:extLst>
          </p:nvPr>
        </p:nvGraphicFramePr>
        <p:xfrm>
          <a:off x="887896" y="1919198"/>
          <a:ext cx="10465904" cy="4495572"/>
        </p:xfrm>
        <a:graphic>
          <a:graphicData uri="http://schemas.openxmlformats.org/drawingml/2006/table">
            <a:tbl>
              <a:tblPr firstRow="1" bandRow="1">
                <a:tableStyleId>{21E4AEA4-8DFA-4A89-87EB-49C32662AFE0}</a:tableStyleId>
              </a:tblPr>
              <a:tblGrid>
                <a:gridCol w="5208104"/>
                <a:gridCol w="5257800"/>
              </a:tblGrid>
              <a:tr h="403857">
                <a:tc>
                  <a:txBody>
                    <a:bodyPr/>
                    <a:lstStyle/>
                    <a:p>
                      <a:pPr algn="l" rtl="0"/>
                      <a:r>
                        <a:rPr lang="en-US" sz="2000" dirty="0" smtClean="0">
                          <a:solidFill>
                            <a:srgbClr val="F8EEE8"/>
                          </a:solidFill>
                          <a:cs typeface="B Nazanin" panose="00000400000000000000" pitchFamily="2" charset="-78"/>
                        </a:rPr>
                        <a:t>Whole Body Test</a:t>
                      </a:r>
                      <a:endParaRPr lang="en-US" sz="2000" dirty="0">
                        <a:solidFill>
                          <a:srgbClr val="F8EEE8"/>
                        </a:solidFill>
                        <a:cs typeface="B Nazanin" panose="00000400000000000000" pitchFamily="2" charset="-78"/>
                      </a:endParaRPr>
                    </a:p>
                  </a:txBody>
                  <a:tcPr>
                    <a:solidFill>
                      <a:srgbClr val="D6A07A"/>
                    </a:solidFill>
                  </a:tcPr>
                </a:tc>
                <a:tc>
                  <a:txBody>
                    <a:bodyPr/>
                    <a:lstStyle/>
                    <a:p>
                      <a:pPr algn="l" rtl="0"/>
                      <a:r>
                        <a:rPr lang="en-US" sz="2000" dirty="0" smtClean="0">
                          <a:solidFill>
                            <a:srgbClr val="F8EEE8"/>
                          </a:solidFill>
                          <a:cs typeface="B Nazanin" panose="00000400000000000000" pitchFamily="2" charset="-78"/>
                        </a:rPr>
                        <a:t>Local Test</a:t>
                      </a:r>
                      <a:endParaRPr lang="en-US" sz="2000" dirty="0">
                        <a:solidFill>
                          <a:srgbClr val="F8EEE8"/>
                        </a:solidFill>
                        <a:cs typeface="B Nazanin" panose="00000400000000000000" pitchFamily="2" charset="-78"/>
                      </a:endParaRPr>
                    </a:p>
                  </a:txBody>
                  <a:tcPr>
                    <a:solidFill>
                      <a:srgbClr val="D6A07A"/>
                    </a:solidFill>
                  </a:tcPr>
                </a:tc>
              </a:tr>
              <a:tr h="4091715">
                <a:tc>
                  <a:txBody>
                    <a:bodyPr/>
                    <a:lstStyle/>
                    <a:p>
                      <a:pPr marL="342900" indent="-342900" algn="l" rtl="0">
                        <a:spcAft>
                          <a:spcPts val="1200"/>
                        </a:spcAft>
                        <a:buFont typeface="Arial" panose="020B0604020202020204" pitchFamily="34" charset="0"/>
                        <a:buChar char="•"/>
                      </a:pPr>
                      <a:r>
                        <a:rPr lang="en-US" sz="2000" dirty="0" smtClean="0">
                          <a:solidFill>
                            <a:srgbClr val="4C2515"/>
                          </a:solidFill>
                          <a:cs typeface="B Nazanin" panose="00000400000000000000" pitchFamily="2" charset="-78"/>
                        </a:rPr>
                        <a:t>Whole part test</a:t>
                      </a:r>
                    </a:p>
                    <a:p>
                      <a:pPr marL="342900" indent="-342900" algn="l" rtl="0">
                        <a:spcAft>
                          <a:spcPts val="1200"/>
                        </a:spcAft>
                        <a:buFont typeface="Arial" panose="020B0604020202020204" pitchFamily="34" charset="0"/>
                        <a:buChar char="•"/>
                      </a:pPr>
                      <a:r>
                        <a:rPr lang="en-US" sz="2000" dirty="0" smtClean="0">
                          <a:solidFill>
                            <a:srgbClr val="4C2515"/>
                          </a:solidFill>
                          <a:cs typeface="B Nazanin" panose="00000400000000000000" pitchFamily="2" charset="-78"/>
                        </a:rPr>
                        <a:t>Does not indicate flaw location, just reports “Pass” or “Fail”</a:t>
                      </a:r>
                    </a:p>
                    <a:p>
                      <a:pPr marL="342900" indent="-342900" algn="l" rtl="0">
                        <a:spcAft>
                          <a:spcPts val="1200"/>
                        </a:spcAft>
                        <a:buFont typeface="Arial" panose="020B0604020202020204" pitchFamily="34" charset="0"/>
                        <a:buChar char="•"/>
                      </a:pPr>
                      <a:r>
                        <a:rPr lang="en-US" sz="2000" dirty="0" smtClean="0">
                          <a:solidFill>
                            <a:srgbClr val="4C2515"/>
                          </a:solidFill>
                          <a:cs typeface="B Nazanin" panose="00000400000000000000" pitchFamily="2" charset="-78"/>
                        </a:rPr>
                        <a:t>Relative Test: Needs “Reference Parts” for training, calibration, and data modeling</a:t>
                      </a:r>
                      <a:endParaRPr lang="fa-IR" sz="2000" dirty="0" smtClean="0">
                        <a:solidFill>
                          <a:srgbClr val="4C2515"/>
                        </a:solidFill>
                        <a:cs typeface="B Nazanin" panose="00000400000000000000" pitchFamily="2" charset="-78"/>
                      </a:endParaRPr>
                    </a:p>
                    <a:p>
                      <a:pPr marL="342900" indent="-342900" algn="l" rtl="0">
                        <a:spcAft>
                          <a:spcPts val="1200"/>
                        </a:spcAft>
                        <a:buFont typeface="Arial" panose="020B0604020202020204" pitchFamily="34" charset="0"/>
                        <a:buChar char="•"/>
                      </a:pPr>
                      <a:r>
                        <a:rPr lang="en-US" sz="2000" baseline="0" dirty="0" smtClean="0">
                          <a:solidFill>
                            <a:srgbClr val="4C2515"/>
                          </a:solidFill>
                          <a:cs typeface="B Nazanin" panose="00000400000000000000" pitchFamily="2" charset="-78"/>
                        </a:rPr>
                        <a:t>Best for complex structures</a:t>
                      </a:r>
                    </a:p>
                    <a:p>
                      <a:pPr marL="342900" indent="-342900" algn="l" rtl="0">
                        <a:spcAft>
                          <a:spcPts val="1200"/>
                        </a:spcAft>
                        <a:buFont typeface="Arial" panose="020B0604020202020204" pitchFamily="34" charset="0"/>
                        <a:buChar char="•"/>
                      </a:pPr>
                      <a:r>
                        <a:rPr lang="en-US" sz="2000" baseline="0" dirty="0" smtClean="0">
                          <a:solidFill>
                            <a:srgbClr val="4C2515"/>
                          </a:solidFill>
                          <a:cs typeface="B Nazanin" panose="00000400000000000000" pitchFamily="2" charset="-78"/>
                        </a:rPr>
                        <a:t>Examples:</a:t>
                      </a:r>
                    </a:p>
                    <a:p>
                      <a:pPr marL="800100" lvl="1" indent="-342900" algn="l" rtl="0">
                        <a:spcAft>
                          <a:spcPts val="600"/>
                        </a:spcAft>
                        <a:buFont typeface="Symbol" panose="05050102010706020507" pitchFamily="18" charset="2"/>
                        <a:buChar char="-"/>
                      </a:pPr>
                      <a:endParaRPr lang="en-US" sz="2000" dirty="0" smtClean="0">
                        <a:solidFill>
                          <a:srgbClr val="4C2515"/>
                        </a:solidFill>
                        <a:cs typeface="B Nazanin" panose="00000400000000000000" pitchFamily="2" charset="-78"/>
                      </a:endParaRPr>
                    </a:p>
                    <a:p>
                      <a:pPr marL="800100" lvl="1" indent="-342900" algn="l" rtl="0">
                        <a:spcAft>
                          <a:spcPts val="600"/>
                        </a:spcAft>
                        <a:buFont typeface="Symbol" panose="05050102010706020507" pitchFamily="18" charset="2"/>
                        <a:buChar char="-"/>
                      </a:pPr>
                      <a:r>
                        <a:rPr lang="en-US" sz="2000" dirty="0" smtClean="0">
                          <a:solidFill>
                            <a:srgbClr val="4C2515"/>
                          </a:solidFill>
                          <a:cs typeface="B Nazanin" panose="00000400000000000000" pitchFamily="2" charset="-78"/>
                        </a:rPr>
                        <a:t>Eddy Current Hardness/Structure Test: Whole surface and sub-surface</a:t>
                      </a:r>
                      <a:r>
                        <a:rPr lang="en-US" sz="2000" baseline="0" dirty="0" smtClean="0">
                          <a:solidFill>
                            <a:srgbClr val="4C2515"/>
                          </a:solidFill>
                          <a:cs typeface="B Nazanin" panose="00000400000000000000" pitchFamily="2" charset="-78"/>
                        </a:rPr>
                        <a:t> test</a:t>
                      </a:r>
                      <a:endParaRPr lang="fa-IR" sz="2000" dirty="0" smtClean="0">
                        <a:solidFill>
                          <a:srgbClr val="4C2515"/>
                        </a:solidFill>
                        <a:cs typeface="B Nazanin" panose="00000400000000000000" pitchFamily="2" charset="-78"/>
                      </a:endParaRPr>
                    </a:p>
                  </a:txBody>
                  <a:tcPr>
                    <a:solidFill>
                      <a:srgbClr val="F5D3B7"/>
                    </a:solidFill>
                  </a:tcPr>
                </a:tc>
                <a:tc>
                  <a:txBody>
                    <a:bodyPr/>
                    <a:lstStyle/>
                    <a:p>
                      <a:pPr marL="342900" indent="-342900" algn="l" rtl="0">
                        <a:spcAft>
                          <a:spcPts val="1200"/>
                        </a:spcAft>
                        <a:buFont typeface="Arial" panose="020B0604020202020204" pitchFamily="34" charset="0"/>
                        <a:buChar char="•"/>
                      </a:pPr>
                      <a:r>
                        <a:rPr lang="en-US" sz="2000" baseline="0" dirty="0" smtClean="0">
                          <a:solidFill>
                            <a:srgbClr val="4C2515"/>
                          </a:solidFill>
                          <a:cs typeface="B Nazanin" panose="00000400000000000000" pitchFamily="2" charset="-78"/>
                        </a:rPr>
                        <a:t>Indicates flaw location</a:t>
                      </a:r>
                    </a:p>
                    <a:p>
                      <a:pPr marL="342900" indent="-342900" algn="l" rtl="0">
                        <a:spcAft>
                          <a:spcPts val="1200"/>
                        </a:spcAft>
                        <a:buFont typeface="Arial" panose="020B0604020202020204" pitchFamily="34" charset="0"/>
                        <a:buChar char="•"/>
                      </a:pPr>
                      <a:r>
                        <a:rPr lang="en-US" sz="2000" baseline="0" dirty="0" smtClean="0">
                          <a:solidFill>
                            <a:srgbClr val="4C2515"/>
                          </a:solidFill>
                          <a:cs typeface="B Nazanin" panose="00000400000000000000" pitchFamily="2" charset="-78"/>
                        </a:rPr>
                        <a:t>The part should be scanned for whole body test</a:t>
                      </a:r>
                      <a:endParaRPr lang="fa-IR" sz="2000" baseline="0" dirty="0" smtClean="0">
                        <a:solidFill>
                          <a:srgbClr val="4C2515"/>
                        </a:solidFill>
                        <a:cs typeface="B Nazanin" panose="00000400000000000000" pitchFamily="2" charset="-78"/>
                      </a:endParaRPr>
                    </a:p>
                    <a:p>
                      <a:pPr marL="342900" indent="-342900" algn="l" rtl="0">
                        <a:spcAft>
                          <a:spcPts val="1200"/>
                        </a:spcAft>
                        <a:buFont typeface="Arial" panose="020B0604020202020204" pitchFamily="34" charset="0"/>
                        <a:buChar char="•"/>
                      </a:pPr>
                      <a:r>
                        <a:rPr lang="en-US" sz="2000" baseline="0" dirty="0" smtClean="0">
                          <a:solidFill>
                            <a:srgbClr val="4C2515"/>
                          </a:solidFill>
                          <a:cs typeface="B Nazanin" panose="00000400000000000000" pitchFamily="2" charset="-78"/>
                        </a:rPr>
                        <a:t>The result is subjective and depending on operator’s interpretation</a:t>
                      </a:r>
                    </a:p>
                    <a:p>
                      <a:pPr marL="342900" indent="-342900" algn="l" rtl="0">
                        <a:spcAft>
                          <a:spcPts val="600"/>
                        </a:spcAft>
                        <a:buFont typeface="Arial" panose="020B0604020202020204" pitchFamily="34" charset="0"/>
                        <a:buChar char="•"/>
                      </a:pPr>
                      <a:r>
                        <a:rPr lang="en-US" sz="2000" baseline="0" dirty="0" smtClean="0">
                          <a:solidFill>
                            <a:srgbClr val="4C2515"/>
                          </a:solidFill>
                          <a:cs typeface="B Nazanin" panose="00000400000000000000" pitchFamily="2" charset="-78"/>
                        </a:rPr>
                        <a:t>Examples:</a:t>
                      </a:r>
                    </a:p>
                    <a:p>
                      <a:pPr marL="800100" lvl="1" indent="-342900" algn="l" rtl="0">
                        <a:spcAft>
                          <a:spcPts val="600"/>
                        </a:spcAft>
                        <a:buFont typeface="Symbol" panose="05050102010706020507" pitchFamily="18" charset="2"/>
                        <a:buChar char="-"/>
                      </a:pPr>
                      <a:r>
                        <a:rPr lang="en-US" sz="2000" dirty="0" smtClean="0">
                          <a:solidFill>
                            <a:srgbClr val="4C2515"/>
                          </a:solidFill>
                          <a:cs typeface="B Nazanin" panose="00000400000000000000" pitchFamily="2" charset="-78"/>
                        </a:rPr>
                        <a:t>Visual Test (VT)</a:t>
                      </a:r>
                      <a:endParaRPr lang="fa-IR" sz="2000" dirty="0" smtClean="0">
                        <a:solidFill>
                          <a:srgbClr val="4C2515"/>
                        </a:solidFill>
                        <a:cs typeface="B Nazanin" panose="00000400000000000000" pitchFamily="2" charset="-78"/>
                      </a:endParaRPr>
                    </a:p>
                    <a:p>
                      <a:pPr marL="800100" lvl="1" indent="-342900" algn="l" rtl="0">
                        <a:spcAft>
                          <a:spcPts val="600"/>
                        </a:spcAft>
                        <a:buFont typeface="Symbol" panose="05050102010706020507" pitchFamily="18" charset="2"/>
                        <a:buChar char="-"/>
                      </a:pPr>
                      <a:r>
                        <a:rPr lang="en-US" sz="2000" dirty="0" smtClean="0">
                          <a:solidFill>
                            <a:srgbClr val="4C2515"/>
                          </a:solidFill>
                          <a:cs typeface="B Nazanin" panose="00000400000000000000" pitchFamily="2" charset="-78"/>
                        </a:rPr>
                        <a:t>Magnetic Particle Inspection (MP)</a:t>
                      </a:r>
                      <a:endParaRPr lang="fa-IR" sz="2000" dirty="0" smtClean="0">
                        <a:solidFill>
                          <a:srgbClr val="4C2515"/>
                        </a:solidFill>
                        <a:cs typeface="B Nazanin" panose="00000400000000000000" pitchFamily="2" charset="-78"/>
                      </a:endParaRPr>
                    </a:p>
                    <a:p>
                      <a:pPr marL="800100" lvl="1" indent="-342900" algn="l" rtl="0">
                        <a:spcAft>
                          <a:spcPts val="600"/>
                        </a:spcAft>
                        <a:buFont typeface="Symbol" panose="05050102010706020507" pitchFamily="18" charset="2"/>
                        <a:buChar char="-"/>
                      </a:pPr>
                      <a:r>
                        <a:rPr lang="en-US" sz="2000" dirty="0" smtClean="0">
                          <a:solidFill>
                            <a:srgbClr val="4C2515"/>
                          </a:solidFill>
                          <a:cs typeface="B Nazanin" panose="00000400000000000000" pitchFamily="2" charset="-78"/>
                        </a:rPr>
                        <a:t>Ultrasonic Test (UT)</a:t>
                      </a:r>
                      <a:endParaRPr lang="fa-IR" sz="2000" dirty="0" smtClean="0">
                        <a:solidFill>
                          <a:srgbClr val="4C2515"/>
                        </a:solidFill>
                        <a:cs typeface="B Nazanin" panose="00000400000000000000" pitchFamily="2" charset="-78"/>
                      </a:endParaRPr>
                    </a:p>
                    <a:p>
                      <a:pPr marL="800100" lvl="1" indent="-342900" algn="l" rtl="0">
                        <a:spcAft>
                          <a:spcPts val="600"/>
                        </a:spcAft>
                        <a:buFont typeface="Symbol" panose="05050102010706020507" pitchFamily="18" charset="2"/>
                        <a:buChar char="-"/>
                      </a:pPr>
                      <a:r>
                        <a:rPr lang="en-US" sz="2000" dirty="0" smtClean="0">
                          <a:solidFill>
                            <a:srgbClr val="4C2515"/>
                          </a:solidFill>
                          <a:cs typeface="B Nazanin" panose="00000400000000000000" pitchFamily="2" charset="-78"/>
                        </a:rPr>
                        <a:t>Eddy Current Crack</a:t>
                      </a:r>
                      <a:r>
                        <a:rPr lang="en-US" sz="2000" baseline="0" dirty="0" smtClean="0">
                          <a:solidFill>
                            <a:srgbClr val="4C2515"/>
                          </a:solidFill>
                          <a:cs typeface="B Nazanin" panose="00000400000000000000" pitchFamily="2" charset="-78"/>
                        </a:rPr>
                        <a:t> Detection (ECT)</a:t>
                      </a:r>
                      <a:endParaRPr lang="fa-IR" sz="2000" dirty="0" smtClean="0">
                        <a:solidFill>
                          <a:srgbClr val="4C2515"/>
                        </a:solidFill>
                        <a:cs typeface="B Nazanin" panose="00000400000000000000" pitchFamily="2" charset="-78"/>
                      </a:endParaRPr>
                    </a:p>
                  </a:txBody>
                  <a:tcPr>
                    <a:solidFill>
                      <a:srgbClr val="F5D3B7"/>
                    </a:solidFill>
                  </a:tcPr>
                </a:tc>
              </a:tr>
            </a:tbl>
          </a:graphicData>
        </a:graphic>
      </p:graphicFrame>
      <p:sp>
        <p:nvSpPr>
          <p:cNvPr id="5" name="Rectangle 103"/>
          <p:cNvSpPr txBox="1">
            <a:spLocks noChangeArrowheads="1"/>
          </p:cNvSpPr>
          <p:nvPr/>
        </p:nvSpPr>
        <p:spPr>
          <a:xfrm>
            <a:off x="914400" y="1188720"/>
            <a:ext cx="10210804" cy="5918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20000"/>
              </a:lnSpc>
              <a:spcBef>
                <a:spcPts val="0"/>
              </a:spcBef>
              <a:spcAft>
                <a:spcPts val="1200"/>
              </a:spcAft>
              <a:buNone/>
            </a:pPr>
            <a:r>
              <a:rPr lang="en-US" sz="2200" dirty="0" smtClean="0">
                <a:solidFill>
                  <a:srgbClr val="4C2515"/>
                </a:solidFill>
                <a:cs typeface="B Nazanin" pitchFamily="2" charset="-78"/>
              </a:rPr>
              <a:t>NDT methods can be divided in two main groups:</a:t>
            </a:r>
            <a:endParaRPr lang="fa-IR" sz="2200" dirty="0" smtClean="0">
              <a:solidFill>
                <a:srgbClr val="4C2515"/>
              </a:solidFill>
              <a:cs typeface="B Nazanin" pitchFamily="2" charset="-78"/>
            </a:endParaRPr>
          </a:p>
        </p:txBody>
      </p:sp>
      <p:sp>
        <p:nvSpPr>
          <p:cNvPr id="3" name="TextBox 2"/>
          <p:cNvSpPr txBox="1"/>
          <p:nvPr/>
        </p:nvSpPr>
        <p:spPr>
          <a:xfrm>
            <a:off x="1358902" y="5173602"/>
            <a:ext cx="4559298" cy="400110"/>
          </a:xfrm>
          <a:prstGeom prst="rect">
            <a:avLst/>
          </a:prstGeom>
          <a:solidFill>
            <a:srgbClr val="FFFF00"/>
          </a:solidFill>
        </p:spPr>
        <p:txBody>
          <a:bodyPr wrap="square" rtlCol="0">
            <a:spAutoFit/>
          </a:bodyPr>
          <a:lstStyle/>
          <a:p>
            <a:pPr marL="342900" indent="-342900" algn="l">
              <a:spcAft>
                <a:spcPts val="600"/>
              </a:spcAft>
              <a:buFont typeface="Symbol" panose="05050102010706020507" pitchFamily="18" charset="2"/>
              <a:buChar char="-"/>
            </a:pPr>
            <a:r>
              <a:rPr lang="en-US" sz="2000" dirty="0" smtClean="0">
                <a:solidFill>
                  <a:srgbClr val="4C2515"/>
                </a:solidFill>
                <a:cs typeface="B Nazanin" panose="00000400000000000000" pitchFamily="2" charset="-78"/>
              </a:rPr>
              <a:t>Acoustic Resonant: Whole volume test</a:t>
            </a:r>
            <a:endParaRPr lang="fa-IR" sz="2000" dirty="0">
              <a:solidFill>
                <a:srgbClr val="4C2515"/>
              </a:solidFill>
              <a:cs typeface="B Nazanin" panose="00000400000000000000" pitchFamily="2" charset="-78"/>
            </a:endParaRPr>
          </a:p>
        </p:txBody>
      </p:sp>
      <p:sp>
        <p:nvSpPr>
          <p:cNvPr id="10" name="Rectangle 102"/>
          <p:cNvSpPr txBox="1">
            <a:spLocks noChangeArrowheads="1"/>
          </p:cNvSpPr>
          <p:nvPr/>
        </p:nvSpPr>
        <p:spPr>
          <a:xfrm>
            <a:off x="825500" y="350520"/>
            <a:ext cx="10726420" cy="8382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6200" algn="l"/>
            <a:r>
              <a:rPr lang="en-US" sz="4000" dirty="0" smtClean="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rPr>
              <a:t>Position of Acoustic Resonant Testing</a:t>
            </a:r>
            <a:endParaRPr lang="en-US" sz="4000" dirty="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endParaRPr>
          </a:p>
        </p:txBody>
      </p:sp>
    </p:spTree>
    <p:extLst>
      <p:ext uri="{BB962C8B-B14F-4D97-AF65-F5344CB8AC3E}">
        <p14:creationId xmlns:p14="http://schemas.microsoft.com/office/powerpoint/2010/main" val="883570913"/>
      </p:ext>
    </p:extLst>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FF741FC-4793-464C-832A-1831BF3053C5}" type="slidenum">
              <a:rPr lang="en-US" smtClean="0"/>
              <a:pPr/>
              <a:t>14</a:t>
            </a:fld>
            <a:endParaRPr lang="en-US"/>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2481746395"/>
              </p:ext>
            </p:extLst>
          </p:nvPr>
        </p:nvGraphicFramePr>
        <p:xfrm>
          <a:off x="887896" y="1785038"/>
          <a:ext cx="10465904" cy="4412562"/>
        </p:xfrm>
        <a:graphic>
          <a:graphicData uri="http://schemas.openxmlformats.org/drawingml/2006/table">
            <a:tbl>
              <a:tblPr firstRow="1" bandRow="1">
                <a:tableStyleId>{21E4AEA4-8DFA-4A89-87EB-49C32662AFE0}</a:tableStyleId>
              </a:tblPr>
              <a:tblGrid>
                <a:gridCol w="5512904"/>
                <a:gridCol w="4953000"/>
              </a:tblGrid>
              <a:tr h="449444">
                <a:tc>
                  <a:txBody>
                    <a:bodyPr/>
                    <a:lstStyle/>
                    <a:p>
                      <a:pPr algn="l" rtl="0"/>
                      <a:r>
                        <a:rPr lang="en-US" sz="2000" dirty="0" smtClean="0">
                          <a:solidFill>
                            <a:srgbClr val="F8EEE8"/>
                          </a:solidFill>
                          <a:cs typeface="B Nazanin" panose="00000400000000000000" pitchFamily="2" charset="-78"/>
                        </a:rPr>
                        <a:t>Advantages</a:t>
                      </a:r>
                      <a:endParaRPr lang="en-US" sz="2000" dirty="0">
                        <a:solidFill>
                          <a:srgbClr val="F8EEE8"/>
                        </a:solidFill>
                        <a:cs typeface="B Nazanin" panose="00000400000000000000" pitchFamily="2" charset="-78"/>
                      </a:endParaRPr>
                    </a:p>
                  </a:txBody>
                  <a:tcPr>
                    <a:solidFill>
                      <a:srgbClr val="D6A07A"/>
                    </a:solidFill>
                  </a:tcPr>
                </a:tc>
                <a:tc>
                  <a:txBody>
                    <a:bodyPr/>
                    <a:lstStyle/>
                    <a:p>
                      <a:pPr algn="l" rtl="0"/>
                      <a:r>
                        <a:rPr lang="en-US" sz="2000" dirty="0" smtClean="0">
                          <a:solidFill>
                            <a:srgbClr val="F8EEE8"/>
                          </a:solidFill>
                          <a:cs typeface="B Nazanin" panose="00000400000000000000" pitchFamily="2" charset="-78"/>
                        </a:rPr>
                        <a:t>Disadvantages</a:t>
                      </a:r>
                      <a:endParaRPr lang="en-US" sz="2000" dirty="0">
                        <a:solidFill>
                          <a:srgbClr val="F8EEE8"/>
                        </a:solidFill>
                        <a:cs typeface="B Nazanin" panose="00000400000000000000" pitchFamily="2" charset="-78"/>
                      </a:endParaRPr>
                    </a:p>
                  </a:txBody>
                  <a:tcPr>
                    <a:solidFill>
                      <a:srgbClr val="D6A07A"/>
                    </a:solidFill>
                  </a:tcPr>
                </a:tc>
              </a:tr>
              <a:tr h="3963118">
                <a:tc>
                  <a:txBody>
                    <a:bodyPr/>
                    <a:lstStyle/>
                    <a:p>
                      <a:pPr marL="342900" indent="-342900" algn="l" rtl="0">
                        <a:spcAft>
                          <a:spcPts val="1200"/>
                        </a:spcAft>
                        <a:buFont typeface="Arial" panose="020B0604020202020204" pitchFamily="34" charset="0"/>
                        <a:buChar char="•"/>
                      </a:pPr>
                      <a:r>
                        <a:rPr lang="en-US" sz="2000" dirty="0" smtClean="0">
                          <a:solidFill>
                            <a:srgbClr val="4C2515"/>
                          </a:solidFill>
                          <a:cs typeface="B Nazanin" panose="00000400000000000000" pitchFamily="2" charset="-78"/>
                        </a:rPr>
                        <a:t>High correlation of results with mechanical properties</a:t>
                      </a:r>
                    </a:p>
                    <a:p>
                      <a:pPr marL="342900" indent="-342900" algn="l" rtl="0">
                        <a:spcAft>
                          <a:spcPts val="1200"/>
                        </a:spcAft>
                        <a:buFont typeface="Arial" panose="020B0604020202020204" pitchFamily="34" charset="0"/>
                        <a:buChar char="•"/>
                      </a:pPr>
                      <a:r>
                        <a:rPr lang="en-US" sz="2000" dirty="0" smtClean="0">
                          <a:solidFill>
                            <a:srgbClr val="4C2515"/>
                          </a:solidFill>
                          <a:cs typeface="B Nazanin" panose="00000400000000000000" pitchFamily="2" charset="-78"/>
                        </a:rPr>
                        <a:t>Best for high volume 100% quality control</a:t>
                      </a:r>
                    </a:p>
                    <a:p>
                      <a:pPr marL="342900" indent="-342900" algn="l" rtl="0">
                        <a:spcAft>
                          <a:spcPts val="1200"/>
                        </a:spcAft>
                        <a:buFont typeface="Arial" panose="020B0604020202020204" pitchFamily="34" charset="0"/>
                        <a:buChar char="•"/>
                      </a:pPr>
                      <a:r>
                        <a:rPr lang="en-US" sz="2000" dirty="0" smtClean="0">
                          <a:solidFill>
                            <a:srgbClr val="4C2515"/>
                          </a:solidFill>
                          <a:cs typeface="B Nazanin" panose="00000400000000000000" pitchFamily="2" charset="-78"/>
                        </a:rPr>
                        <a:t>Fast, accurate, and repeatable measurements</a:t>
                      </a:r>
                    </a:p>
                    <a:p>
                      <a:pPr marL="342900" indent="-342900" algn="l" rtl="0">
                        <a:spcAft>
                          <a:spcPts val="1200"/>
                        </a:spcAft>
                        <a:buFont typeface="Arial" panose="020B0604020202020204" pitchFamily="34" charset="0"/>
                        <a:buChar char="•"/>
                      </a:pPr>
                      <a:r>
                        <a:rPr lang="en-US" sz="2000" dirty="0" smtClean="0">
                          <a:solidFill>
                            <a:srgbClr val="4C2515"/>
                          </a:solidFill>
                          <a:cs typeface="B Nazanin" panose="00000400000000000000" pitchFamily="2" charset="-78"/>
                        </a:rPr>
                        <a:t>Whole part test for internal and external flaws</a:t>
                      </a:r>
                    </a:p>
                    <a:p>
                      <a:pPr marL="342900" indent="-342900" algn="l" rtl="0">
                        <a:spcAft>
                          <a:spcPts val="1200"/>
                        </a:spcAft>
                        <a:buFont typeface="Arial" panose="020B0604020202020204" pitchFamily="34" charset="0"/>
                        <a:buChar char="•"/>
                      </a:pPr>
                      <a:r>
                        <a:rPr lang="en-US" sz="2000" dirty="0" smtClean="0">
                          <a:solidFill>
                            <a:srgbClr val="4C2515"/>
                          </a:solidFill>
                          <a:cs typeface="B Nazanin" panose="00000400000000000000" pitchFamily="2" charset="-78"/>
                        </a:rPr>
                        <a:t>A single test detects different flaws</a:t>
                      </a:r>
                    </a:p>
                    <a:p>
                      <a:pPr marL="342900" indent="-342900" algn="l" rtl="0">
                        <a:spcAft>
                          <a:spcPts val="1200"/>
                        </a:spcAft>
                        <a:buFont typeface="Arial" panose="020B0604020202020204" pitchFamily="34" charset="0"/>
                        <a:buChar char="•"/>
                      </a:pPr>
                      <a:r>
                        <a:rPr lang="en-US" sz="2000" dirty="0" smtClean="0">
                          <a:solidFill>
                            <a:srgbClr val="4C2515"/>
                          </a:solidFill>
                          <a:cs typeface="B Nazanin" panose="00000400000000000000" pitchFamily="2" charset="-78"/>
                        </a:rPr>
                        <a:t>Easily automated</a:t>
                      </a:r>
                      <a:endParaRPr lang="fa-IR" sz="2000" dirty="0" smtClean="0">
                        <a:solidFill>
                          <a:srgbClr val="4C2515"/>
                        </a:solidFill>
                        <a:cs typeface="B Nazanin" panose="00000400000000000000" pitchFamily="2" charset="-78"/>
                      </a:endParaRPr>
                    </a:p>
                    <a:p>
                      <a:pPr marL="342900" indent="-342900" algn="l" rtl="0">
                        <a:spcAft>
                          <a:spcPts val="1200"/>
                        </a:spcAft>
                        <a:buFont typeface="Arial" panose="020B0604020202020204" pitchFamily="34" charset="0"/>
                        <a:buChar char="•"/>
                      </a:pPr>
                      <a:r>
                        <a:rPr lang="en-US" sz="2000" dirty="0" smtClean="0">
                          <a:solidFill>
                            <a:srgbClr val="4C2515"/>
                          </a:solidFill>
                          <a:cs typeface="B Nazanin" panose="00000400000000000000" pitchFamily="2" charset="-78"/>
                        </a:rPr>
                        <a:t>No part preparation required, no consumables expenses</a:t>
                      </a:r>
                      <a:endParaRPr lang="fa-IR" sz="2000" dirty="0" smtClean="0">
                        <a:solidFill>
                          <a:srgbClr val="4C2515"/>
                        </a:solidFill>
                        <a:cs typeface="B Nazanin" panose="00000400000000000000" pitchFamily="2" charset="-78"/>
                      </a:endParaRPr>
                    </a:p>
                  </a:txBody>
                  <a:tcPr>
                    <a:solidFill>
                      <a:srgbClr val="F5D3B7"/>
                    </a:solidFill>
                  </a:tcPr>
                </a:tc>
                <a:tc>
                  <a:txBody>
                    <a:bodyPr/>
                    <a:lstStyle/>
                    <a:p>
                      <a:pPr marL="342900" indent="-342900" algn="l" rtl="0">
                        <a:spcAft>
                          <a:spcPts val="1200"/>
                        </a:spcAft>
                        <a:buFont typeface="Arial" panose="020B0604020202020204" pitchFamily="34" charset="0"/>
                        <a:buChar char="•"/>
                      </a:pPr>
                      <a:r>
                        <a:rPr lang="en-US" sz="2000" dirty="0" smtClean="0">
                          <a:solidFill>
                            <a:srgbClr val="4C2515"/>
                          </a:solidFill>
                          <a:cs typeface="B Nazanin" panose="00000400000000000000" pitchFamily="2" charset="-78"/>
                        </a:rPr>
                        <a:t>Relative or Comparative test: Requires</a:t>
                      </a:r>
                      <a:r>
                        <a:rPr lang="en-US" sz="2000" baseline="0" dirty="0" smtClean="0">
                          <a:solidFill>
                            <a:srgbClr val="4C2515"/>
                          </a:solidFill>
                          <a:cs typeface="B Nazanin" panose="00000400000000000000" pitchFamily="2" charset="-78"/>
                        </a:rPr>
                        <a:t> “Reference Parts” for any part setup</a:t>
                      </a:r>
                    </a:p>
                    <a:p>
                      <a:pPr marL="342900" indent="-342900" algn="l" rtl="0">
                        <a:spcAft>
                          <a:spcPts val="1200"/>
                        </a:spcAft>
                        <a:buFont typeface="Arial" panose="020B0604020202020204" pitchFamily="34" charset="0"/>
                        <a:buChar char="•"/>
                      </a:pPr>
                      <a:r>
                        <a:rPr lang="en-US" sz="2000" dirty="0" smtClean="0">
                          <a:solidFill>
                            <a:srgbClr val="4C2515"/>
                          </a:solidFill>
                          <a:cs typeface="B Nazanin" panose="00000400000000000000" pitchFamily="2" charset="-78"/>
                        </a:rPr>
                        <a:t>Requires advanced mathematical modeling software</a:t>
                      </a:r>
                      <a:r>
                        <a:rPr lang="en-US" sz="2000" baseline="0" dirty="0" smtClean="0">
                          <a:solidFill>
                            <a:srgbClr val="4C2515"/>
                          </a:solidFill>
                          <a:cs typeface="B Nazanin" panose="00000400000000000000" pitchFamily="2" charset="-78"/>
                        </a:rPr>
                        <a:t> to compensate production variations</a:t>
                      </a:r>
                    </a:p>
                    <a:p>
                      <a:pPr marL="342900" indent="-342900" algn="l" rtl="0">
                        <a:spcAft>
                          <a:spcPts val="1200"/>
                        </a:spcAft>
                        <a:buFont typeface="Arial" panose="020B0604020202020204" pitchFamily="34" charset="0"/>
                        <a:buChar char="•"/>
                      </a:pPr>
                      <a:r>
                        <a:rPr lang="en-US" sz="2000" baseline="0" dirty="0" smtClean="0">
                          <a:solidFill>
                            <a:srgbClr val="4C2515"/>
                          </a:solidFill>
                          <a:cs typeface="B Nazanin" panose="00000400000000000000" pitchFamily="2" charset="-78"/>
                        </a:rPr>
                        <a:t>Does not indicate flaw location, just rejects the defective parts. However, other methods can then be used to locate and assess the flaw (e.g.: </a:t>
                      </a:r>
                      <a:r>
                        <a:rPr lang="en-US" sz="2000" dirty="0" smtClean="0">
                          <a:solidFill>
                            <a:srgbClr val="4C2515"/>
                          </a:solidFill>
                          <a:cs typeface="B Nazanin" panose="00000400000000000000" pitchFamily="2" charset="-78"/>
                        </a:rPr>
                        <a:t>MP, UT, VT, </a:t>
                      </a:r>
                      <a:r>
                        <a:rPr lang="en-US" sz="2000" dirty="0" err="1" smtClean="0">
                          <a:solidFill>
                            <a:srgbClr val="4C2515"/>
                          </a:solidFill>
                          <a:cs typeface="B Nazanin" panose="00000400000000000000" pitchFamily="2" charset="-78"/>
                        </a:rPr>
                        <a:t>Metallugraphy</a:t>
                      </a:r>
                      <a:r>
                        <a:rPr lang="en-US" sz="2000" dirty="0" smtClean="0">
                          <a:solidFill>
                            <a:srgbClr val="4C2515"/>
                          </a:solidFill>
                          <a:cs typeface="B Nazanin" panose="00000400000000000000" pitchFamily="2" charset="-78"/>
                        </a:rPr>
                        <a:t>)</a:t>
                      </a:r>
                      <a:endParaRPr lang="fa-IR" sz="2000" dirty="0" smtClean="0">
                        <a:solidFill>
                          <a:srgbClr val="4C2515"/>
                        </a:solidFill>
                        <a:cs typeface="B Nazanin" panose="00000400000000000000" pitchFamily="2" charset="-78"/>
                      </a:endParaRPr>
                    </a:p>
                  </a:txBody>
                  <a:tcPr>
                    <a:solidFill>
                      <a:srgbClr val="F5D3B7"/>
                    </a:solidFill>
                  </a:tcPr>
                </a:tc>
              </a:tr>
            </a:tbl>
          </a:graphicData>
        </a:graphic>
      </p:graphicFrame>
      <p:sp>
        <p:nvSpPr>
          <p:cNvPr id="8" name="Rectangle 102"/>
          <p:cNvSpPr txBox="1">
            <a:spLocks noChangeArrowheads="1"/>
          </p:cNvSpPr>
          <p:nvPr/>
        </p:nvSpPr>
        <p:spPr>
          <a:xfrm>
            <a:off x="736600" y="490220"/>
            <a:ext cx="10802620" cy="8382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6200" algn="l"/>
            <a:r>
              <a:rPr lang="en-US" sz="4000" dirty="0" smtClean="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rPr>
              <a:t>Advantages and Disadvantages of Acoustic Resonant Testing</a:t>
            </a:r>
            <a:endParaRPr lang="en-US" sz="4000" dirty="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endParaRPr>
          </a:p>
        </p:txBody>
      </p:sp>
    </p:spTree>
    <p:extLst>
      <p:ext uri="{BB962C8B-B14F-4D97-AF65-F5344CB8AC3E}">
        <p14:creationId xmlns:p14="http://schemas.microsoft.com/office/powerpoint/2010/main" val="3850493128"/>
      </p:ext>
    </p:extLst>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FF741FC-4793-464C-832A-1831BF3053C5}" type="slidenum">
              <a:rPr lang="en-US" smtClean="0"/>
              <a:pPr/>
              <a:t>15</a:t>
            </a:fld>
            <a:endParaRPr lang="en-US"/>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3228454579"/>
              </p:ext>
            </p:extLst>
          </p:nvPr>
        </p:nvGraphicFramePr>
        <p:xfrm>
          <a:off x="838200" y="1457738"/>
          <a:ext cx="10515600" cy="3596122"/>
        </p:xfrm>
        <a:graphic>
          <a:graphicData uri="http://schemas.openxmlformats.org/drawingml/2006/table">
            <a:tbl>
              <a:tblPr firstRow="1" bandRow="1">
                <a:tableStyleId>{21E4AEA4-8DFA-4A89-87EB-49C32662AFE0}</a:tableStyleId>
              </a:tblPr>
              <a:tblGrid>
                <a:gridCol w="5257800"/>
                <a:gridCol w="5257800"/>
              </a:tblGrid>
              <a:tr h="586962">
                <a:tc>
                  <a:txBody>
                    <a:bodyPr/>
                    <a:lstStyle/>
                    <a:p>
                      <a:pPr algn="l" rtl="0"/>
                      <a:r>
                        <a:rPr lang="en-US" sz="2000" dirty="0" smtClean="0">
                          <a:solidFill>
                            <a:srgbClr val="F8EEE8"/>
                          </a:solidFill>
                          <a:cs typeface="B Nazanin" panose="00000400000000000000" pitchFamily="2" charset="-78"/>
                        </a:rPr>
                        <a:t>Advantages of UT</a:t>
                      </a:r>
                      <a:endParaRPr lang="en-US" sz="2000" dirty="0">
                        <a:solidFill>
                          <a:srgbClr val="F8EEE8"/>
                        </a:solidFill>
                        <a:cs typeface="B Nazanin" panose="00000400000000000000" pitchFamily="2" charset="-78"/>
                      </a:endParaRPr>
                    </a:p>
                  </a:txBody>
                  <a:tcPr>
                    <a:solidFill>
                      <a:srgbClr val="D6A07A"/>
                    </a:solidFill>
                  </a:tcPr>
                </a:tc>
                <a:tc>
                  <a:txBody>
                    <a:bodyPr/>
                    <a:lstStyle/>
                    <a:p>
                      <a:pPr algn="l" rtl="0"/>
                      <a:r>
                        <a:rPr lang="en-US" sz="2000" dirty="0" smtClean="0">
                          <a:solidFill>
                            <a:srgbClr val="F8EEE8"/>
                          </a:solidFill>
                          <a:cs typeface="B Nazanin" panose="00000400000000000000" pitchFamily="2" charset="-78"/>
                        </a:rPr>
                        <a:t>Disadvantages of UT</a:t>
                      </a:r>
                      <a:endParaRPr lang="en-US" sz="2000" dirty="0">
                        <a:solidFill>
                          <a:srgbClr val="F8EEE8"/>
                        </a:solidFill>
                        <a:cs typeface="B Nazanin" panose="00000400000000000000" pitchFamily="2" charset="-78"/>
                      </a:endParaRPr>
                    </a:p>
                  </a:txBody>
                  <a:tcPr>
                    <a:solidFill>
                      <a:srgbClr val="D6A07A"/>
                    </a:solidFill>
                  </a:tcPr>
                </a:tc>
              </a:tr>
              <a:tr h="3009160">
                <a:tc>
                  <a:txBody>
                    <a:bodyPr/>
                    <a:lstStyle/>
                    <a:p>
                      <a:pPr marL="342900" indent="-342900" algn="l" rtl="0">
                        <a:spcAft>
                          <a:spcPts val="1200"/>
                        </a:spcAft>
                        <a:buFont typeface="Arial" panose="020B0604020202020204" pitchFamily="34" charset="0"/>
                        <a:buChar char="•"/>
                      </a:pPr>
                      <a:r>
                        <a:rPr lang="en-US" sz="2000" dirty="0" smtClean="0">
                          <a:solidFill>
                            <a:srgbClr val="4C2515"/>
                          </a:solidFill>
                          <a:cs typeface="B Nazanin" panose="00000400000000000000" pitchFamily="2" charset="-78"/>
                        </a:rPr>
                        <a:t>Very sensitive to cracks</a:t>
                      </a:r>
                    </a:p>
                    <a:p>
                      <a:pPr marL="342900" indent="-342900" algn="l" rtl="0">
                        <a:spcAft>
                          <a:spcPts val="1200"/>
                        </a:spcAft>
                        <a:buFont typeface="Arial" panose="020B0604020202020204" pitchFamily="34" charset="0"/>
                        <a:buChar char="•"/>
                      </a:pPr>
                      <a:r>
                        <a:rPr lang="en-US" sz="2000" dirty="0" smtClean="0">
                          <a:solidFill>
                            <a:srgbClr val="4C2515"/>
                          </a:solidFill>
                          <a:cs typeface="B Nazanin" panose="00000400000000000000" pitchFamily="2" charset="-78"/>
                        </a:rPr>
                        <a:t>Immediate results</a:t>
                      </a:r>
                    </a:p>
                    <a:p>
                      <a:pPr marL="342900" indent="-342900" algn="l" rtl="0">
                        <a:spcAft>
                          <a:spcPts val="1200"/>
                        </a:spcAft>
                        <a:buFont typeface="Arial" panose="020B0604020202020204" pitchFamily="34" charset="0"/>
                        <a:buChar char="•"/>
                      </a:pPr>
                      <a:r>
                        <a:rPr lang="en-US" sz="2000" dirty="0" smtClean="0">
                          <a:solidFill>
                            <a:srgbClr val="4C2515"/>
                          </a:solidFill>
                          <a:cs typeface="B Nazanin" panose="00000400000000000000" pitchFamily="2" charset="-78"/>
                        </a:rPr>
                        <a:t>Portable</a:t>
                      </a:r>
                    </a:p>
                    <a:p>
                      <a:pPr marL="342900" indent="-342900" algn="l" rtl="0">
                        <a:spcAft>
                          <a:spcPts val="1200"/>
                        </a:spcAft>
                        <a:buFont typeface="Arial" panose="020B0604020202020204" pitchFamily="34" charset="0"/>
                        <a:buChar char="•"/>
                      </a:pPr>
                      <a:r>
                        <a:rPr lang="en-US" sz="2000" dirty="0" smtClean="0">
                          <a:solidFill>
                            <a:srgbClr val="4C2515"/>
                          </a:solidFill>
                          <a:cs typeface="B Nazanin" panose="00000400000000000000" pitchFamily="2" charset="-78"/>
                        </a:rPr>
                        <a:t>High penetration capability</a:t>
                      </a:r>
                    </a:p>
                  </a:txBody>
                  <a:tcPr>
                    <a:solidFill>
                      <a:srgbClr val="F5D3B7"/>
                    </a:solidFill>
                  </a:tcPr>
                </a:tc>
                <a:tc>
                  <a:txBody>
                    <a:bodyPr/>
                    <a:lstStyle/>
                    <a:p>
                      <a:pPr marL="342900" indent="-342900" algn="l" rtl="0">
                        <a:spcAft>
                          <a:spcPts val="1200"/>
                        </a:spcAft>
                        <a:buFont typeface="Arial" panose="020B0604020202020204" pitchFamily="34" charset="0"/>
                        <a:buChar char="•"/>
                      </a:pPr>
                      <a:r>
                        <a:rPr lang="en-US" sz="2000" dirty="0" smtClean="0">
                          <a:solidFill>
                            <a:srgbClr val="4C2515"/>
                          </a:solidFill>
                          <a:cs typeface="B Nazanin" panose="00000400000000000000" pitchFamily="2" charset="-78"/>
                        </a:rPr>
                        <a:t>Subjective results:</a:t>
                      </a:r>
                      <a:r>
                        <a:rPr lang="en-US" sz="2000" baseline="0" dirty="0" smtClean="0">
                          <a:solidFill>
                            <a:srgbClr val="4C2515"/>
                          </a:solidFill>
                          <a:cs typeface="B Nazanin" panose="00000400000000000000" pitchFamily="2" charset="-78"/>
                        </a:rPr>
                        <a:t> Need for t</a:t>
                      </a:r>
                      <a:r>
                        <a:rPr lang="en-US" sz="2000" dirty="0" smtClean="0">
                          <a:solidFill>
                            <a:srgbClr val="4C2515"/>
                          </a:solidFill>
                          <a:cs typeface="B Nazanin" panose="00000400000000000000" pitchFamily="2" charset="-78"/>
                        </a:rPr>
                        <a:t>rained operators for manual inspections</a:t>
                      </a:r>
                    </a:p>
                    <a:p>
                      <a:pPr marL="342900" indent="-342900" algn="l" rtl="0">
                        <a:spcAft>
                          <a:spcPts val="1200"/>
                        </a:spcAft>
                        <a:buFont typeface="Arial" panose="020B0604020202020204" pitchFamily="34" charset="0"/>
                        <a:buChar char="•"/>
                      </a:pPr>
                      <a:r>
                        <a:rPr lang="en-US" sz="2000" dirty="0" smtClean="0">
                          <a:solidFill>
                            <a:srgbClr val="4C2515"/>
                          </a:solidFill>
                          <a:cs typeface="B Nazanin" panose="00000400000000000000" pitchFamily="2" charset="-78"/>
                        </a:rPr>
                        <a:t>Complex or small parts are difficult to test</a:t>
                      </a:r>
                    </a:p>
                    <a:p>
                      <a:pPr marL="342900" indent="-342900" algn="l" rtl="0">
                        <a:spcAft>
                          <a:spcPts val="1200"/>
                        </a:spcAft>
                        <a:buFont typeface="Arial" panose="020B0604020202020204" pitchFamily="34" charset="0"/>
                        <a:buChar char="•"/>
                      </a:pPr>
                      <a:r>
                        <a:rPr lang="en-US" sz="2000" dirty="0" err="1" smtClean="0">
                          <a:solidFill>
                            <a:srgbClr val="4C2515"/>
                          </a:solidFill>
                          <a:cs typeface="B Nazanin" panose="00000400000000000000" pitchFamily="2" charset="-78"/>
                        </a:rPr>
                        <a:t>Couplant</a:t>
                      </a:r>
                      <a:r>
                        <a:rPr lang="en-US" sz="2000" dirty="0" smtClean="0">
                          <a:solidFill>
                            <a:srgbClr val="4C2515"/>
                          </a:solidFill>
                          <a:cs typeface="B Nazanin" panose="00000400000000000000" pitchFamily="2" charset="-78"/>
                        </a:rPr>
                        <a:t> and surface condition required</a:t>
                      </a:r>
                    </a:p>
                    <a:p>
                      <a:pPr marL="342900" indent="-342900" algn="l" rtl="0">
                        <a:spcAft>
                          <a:spcPts val="1200"/>
                        </a:spcAft>
                        <a:buFont typeface="Arial" panose="020B0604020202020204" pitchFamily="34" charset="0"/>
                        <a:buChar char="•"/>
                      </a:pPr>
                      <a:r>
                        <a:rPr lang="en-US" sz="2000" dirty="0" smtClean="0">
                          <a:solidFill>
                            <a:srgbClr val="4C2515"/>
                          </a:solidFill>
                          <a:cs typeface="B Nazanin" panose="00000400000000000000" pitchFamily="2" charset="-78"/>
                        </a:rPr>
                        <a:t>Special probes required for different applications</a:t>
                      </a:r>
                      <a:endParaRPr lang="fa-IR" sz="2000" dirty="0" smtClean="0">
                        <a:solidFill>
                          <a:srgbClr val="4C2515"/>
                        </a:solidFill>
                        <a:cs typeface="B Nazanin" panose="00000400000000000000" pitchFamily="2" charset="-78"/>
                      </a:endParaRPr>
                    </a:p>
                  </a:txBody>
                  <a:tcPr>
                    <a:solidFill>
                      <a:srgbClr val="F5D3B7"/>
                    </a:solidFill>
                  </a:tcPr>
                </a:tc>
              </a:tr>
            </a:tbl>
          </a:graphicData>
        </a:graphic>
      </p:graphicFrame>
      <p:sp>
        <p:nvSpPr>
          <p:cNvPr id="8" name="Rectangle 102"/>
          <p:cNvSpPr txBox="1">
            <a:spLocks noChangeArrowheads="1"/>
          </p:cNvSpPr>
          <p:nvPr/>
        </p:nvSpPr>
        <p:spPr>
          <a:xfrm>
            <a:off x="825500" y="350520"/>
            <a:ext cx="10726420" cy="8382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6200" algn="l"/>
            <a:r>
              <a:rPr lang="en-US" dirty="0" smtClean="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rPr>
              <a:t>Compare with Ultrasonic Test (UT)</a:t>
            </a:r>
            <a:endParaRPr lang="en-US" b="1" dirty="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Times New Roman" panose="02020603050405020304" pitchFamily="18" charset="0"/>
            </a:endParaRPr>
          </a:p>
        </p:txBody>
      </p:sp>
    </p:spTree>
    <p:extLst>
      <p:ext uri="{BB962C8B-B14F-4D97-AF65-F5344CB8AC3E}">
        <p14:creationId xmlns:p14="http://schemas.microsoft.com/office/powerpoint/2010/main" val="1484489252"/>
      </p:ext>
    </p:extLst>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FF741FC-4793-464C-832A-1831BF3053C5}" type="slidenum">
              <a:rPr lang="en-US" smtClean="0"/>
              <a:pPr/>
              <a:t>16</a:t>
            </a:fld>
            <a:endParaRPr lang="en-US"/>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2406641378"/>
              </p:ext>
            </p:extLst>
          </p:nvPr>
        </p:nvGraphicFramePr>
        <p:xfrm>
          <a:off x="838200" y="1457739"/>
          <a:ext cx="10515600" cy="4269962"/>
        </p:xfrm>
        <a:graphic>
          <a:graphicData uri="http://schemas.openxmlformats.org/drawingml/2006/table">
            <a:tbl>
              <a:tblPr firstRow="1" bandRow="1">
                <a:tableStyleId>{21E4AEA4-8DFA-4A89-87EB-49C32662AFE0}</a:tableStyleId>
              </a:tblPr>
              <a:tblGrid>
                <a:gridCol w="5257800"/>
                <a:gridCol w="5257800"/>
              </a:tblGrid>
              <a:tr h="586159">
                <a:tc>
                  <a:txBody>
                    <a:bodyPr/>
                    <a:lstStyle/>
                    <a:p>
                      <a:pPr algn="l" rtl="0"/>
                      <a:r>
                        <a:rPr lang="en-US" sz="2000" dirty="0" smtClean="0">
                          <a:solidFill>
                            <a:srgbClr val="F8EEE8"/>
                          </a:solidFill>
                          <a:cs typeface="B Nazanin" panose="00000400000000000000" pitchFamily="2" charset="-78"/>
                        </a:rPr>
                        <a:t>Advantages</a:t>
                      </a:r>
                      <a:r>
                        <a:rPr lang="en-US" sz="2000" baseline="0" dirty="0" smtClean="0">
                          <a:solidFill>
                            <a:srgbClr val="F8EEE8"/>
                          </a:solidFill>
                          <a:cs typeface="B Nazanin" panose="00000400000000000000" pitchFamily="2" charset="-78"/>
                        </a:rPr>
                        <a:t> of MP</a:t>
                      </a:r>
                      <a:endParaRPr lang="en-US" sz="2000" dirty="0">
                        <a:solidFill>
                          <a:srgbClr val="F8EEE8"/>
                        </a:solidFill>
                        <a:cs typeface="B Nazanin" panose="00000400000000000000" pitchFamily="2" charset="-78"/>
                      </a:endParaRPr>
                    </a:p>
                  </a:txBody>
                  <a:tcPr>
                    <a:solidFill>
                      <a:srgbClr val="D6A07A"/>
                    </a:solidFill>
                  </a:tcPr>
                </a:tc>
                <a:tc>
                  <a:txBody>
                    <a:bodyPr/>
                    <a:lstStyle/>
                    <a:p>
                      <a:pPr algn="l" rtl="0"/>
                      <a:r>
                        <a:rPr lang="en-US" sz="2000" dirty="0" smtClean="0">
                          <a:solidFill>
                            <a:srgbClr val="F8EEE8"/>
                          </a:solidFill>
                          <a:cs typeface="B Nazanin" panose="00000400000000000000" pitchFamily="2" charset="-78"/>
                        </a:rPr>
                        <a:t>Disadvantages of MP</a:t>
                      </a:r>
                      <a:endParaRPr lang="en-US" sz="2000" dirty="0">
                        <a:solidFill>
                          <a:srgbClr val="F8EEE8"/>
                        </a:solidFill>
                        <a:cs typeface="B Nazanin" panose="00000400000000000000" pitchFamily="2" charset="-78"/>
                      </a:endParaRPr>
                    </a:p>
                  </a:txBody>
                  <a:tcPr>
                    <a:solidFill>
                      <a:srgbClr val="D6A07A"/>
                    </a:solidFill>
                  </a:tcPr>
                </a:tc>
              </a:tr>
              <a:tr h="3683803">
                <a:tc>
                  <a:txBody>
                    <a:bodyPr/>
                    <a:lstStyle/>
                    <a:p>
                      <a:pPr marL="342900" indent="-342900" algn="l" rtl="0">
                        <a:spcAft>
                          <a:spcPts val="1200"/>
                        </a:spcAft>
                        <a:buFont typeface="Arial" panose="020B0604020202020204" pitchFamily="34" charset="0"/>
                        <a:buChar char="•"/>
                      </a:pPr>
                      <a:r>
                        <a:rPr lang="en-US" sz="2000" baseline="0" dirty="0" smtClean="0">
                          <a:solidFill>
                            <a:srgbClr val="4C2515"/>
                          </a:solidFill>
                          <a:cs typeface="B Nazanin" panose="00000400000000000000" pitchFamily="2" charset="-78"/>
                        </a:rPr>
                        <a:t>Detection of surface and subsurface cracks</a:t>
                      </a:r>
                    </a:p>
                  </a:txBody>
                  <a:tcPr>
                    <a:solidFill>
                      <a:srgbClr val="F5D3B7"/>
                    </a:solidFill>
                  </a:tcPr>
                </a:tc>
                <a:tc>
                  <a:txBody>
                    <a:bodyPr/>
                    <a:lstStyle/>
                    <a:p>
                      <a:pPr marL="342900" indent="-342900" algn="l" rtl="0">
                        <a:spcAft>
                          <a:spcPts val="1200"/>
                        </a:spcAft>
                        <a:buFont typeface="Arial" panose="020B0604020202020204" pitchFamily="34" charset="0"/>
                        <a:buChar char="•"/>
                      </a:pPr>
                      <a:r>
                        <a:rPr lang="en-US" sz="2000" dirty="0" smtClean="0">
                          <a:solidFill>
                            <a:srgbClr val="4C2515"/>
                          </a:solidFill>
                          <a:cs typeface="B Nazanin" panose="00000400000000000000" pitchFamily="2" charset="-78"/>
                        </a:rPr>
                        <a:t>Operator’s</a:t>
                      </a:r>
                      <a:r>
                        <a:rPr lang="en-US" sz="2000" baseline="0" dirty="0" smtClean="0">
                          <a:solidFill>
                            <a:srgbClr val="4C2515"/>
                          </a:solidFill>
                          <a:cs typeface="B Nazanin" panose="00000400000000000000" pitchFamily="2" charset="-78"/>
                        </a:rPr>
                        <a:t> eye fatigue in dark room under UV light. On average, 20% of flaws are not detected due to lack of concertation.</a:t>
                      </a:r>
                    </a:p>
                    <a:p>
                      <a:pPr marL="342900" indent="-342900" algn="l" rtl="0">
                        <a:spcAft>
                          <a:spcPts val="1200"/>
                        </a:spcAft>
                        <a:buFont typeface="Arial" panose="020B0604020202020204" pitchFamily="34" charset="0"/>
                        <a:buChar char="•"/>
                      </a:pPr>
                      <a:r>
                        <a:rPr lang="en-US" sz="2000" dirty="0" smtClean="0">
                          <a:solidFill>
                            <a:srgbClr val="4C2515"/>
                          </a:solidFill>
                          <a:cs typeface="B Nazanin" panose="00000400000000000000" pitchFamily="2" charset="-78"/>
                        </a:rPr>
                        <a:t> Ferromagnetic materials only</a:t>
                      </a:r>
                      <a:endParaRPr lang="fa-IR" sz="2000" dirty="0" smtClean="0">
                        <a:solidFill>
                          <a:srgbClr val="4C2515"/>
                        </a:solidFill>
                        <a:cs typeface="B Nazanin" panose="00000400000000000000" pitchFamily="2" charset="-78"/>
                      </a:endParaRPr>
                    </a:p>
                    <a:p>
                      <a:pPr marL="342900" indent="-342900" algn="l" rtl="0">
                        <a:spcAft>
                          <a:spcPts val="1200"/>
                        </a:spcAft>
                        <a:buFont typeface="Arial" panose="020B0604020202020204" pitchFamily="34" charset="0"/>
                        <a:buChar char="•"/>
                      </a:pPr>
                      <a:r>
                        <a:rPr lang="en-US" sz="2000" dirty="0" smtClean="0">
                          <a:solidFill>
                            <a:srgbClr val="4C2515"/>
                          </a:solidFill>
                          <a:cs typeface="B Nazanin" panose="00000400000000000000" pitchFamily="2" charset="-78"/>
                        </a:rPr>
                        <a:t>Time consuming test</a:t>
                      </a:r>
                      <a:endParaRPr lang="fa-IR" sz="2000" dirty="0" smtClean="0">
                        <a:solidFill>
                          <a:srgbClr val="4C2515"/>
                        </a:solidFill>
                        <a:cs typeface="B Nazanin" panose="00000400000000000000" pitchFamily="2" charset="-78"/>
                      </a:endParaRPr>
                    </a:p>
                    <a:p>
                      <a:pPr marL="342900" indent="-342900" algn="l" rtl="0">
                        <a:spcAft>
                          <a:spcPts val="1200"/>
                        </a:spcAft>
                        <a:buFont typeface="Arial" panose="020B0604020202020204" pitchFamily="34" charset="0"/>
                        <a:buChar char="•"/>
                      </a:pPr>
                      <a:r>
                        <a:rPr lang="en-US" sz="2000" dirty="0" smtClean="0">
                          <a:solidFill>
                            <a:srgbClr val="4C2515"/>
                          </a:solidFill>
                          <a:cs typeface="B Nazanin" panose="00000400000000000000" pitchFamily="2" charset="-78"/>
                        </a:rPr>
                        <a:t>Surface preparation required</a:t>
                      </a:r>
                      <a:endParaRPr lang="fa-IR" sz="2000" dirty="0" smtClean="0">
                        <a:solidFill>
                          <a:srgbClr val="4C2515"/>
                        </a:solidFill>
                        <a:cs typeface="B Nazanin" panose="00000400000000000000" pitchFamily="2" charset="-78"/>
                      </a:endParaRPr>
                    </a:p>
                    <a:p>
                      <a:pPr marL="342900" indent="-342900" algn="l" rtl="0">
                        <a:spcAft>
                          <a:spcPts val="1200"/>
                        </a:spcAft>
                        <a:buFont typeface="Arial" panose="020B0604020202020204" pitchFamily="34" charset="0"/>
                        <a:buChar char="•"/>
                      </a:pPr>
                      <a:r>
                        <a:rPr lang="en-US" sz="2000" dirty="0" smtClean="0">
                          <a:solidFill>
                            <a:srgbClr val="4C2515"/>
                          </a:solidFill>
                          <a:cs typeface="B Nazanin" panose="00000400000000000000" pitchFamily="2" charset="-78"/>
                        </a:rPr>
                        <a:t>Messy</a:t>
                      </a:r>
                      <a:r>
                        <a:rPr lang="fa-IR" sz="2000" baseline="0" dirty="0" smtClean="0">
                          <a:solidFill>
                            <a:srgbClr val="4C2515"/>
                          </a:solidFill>
                          <a:cs typeface="B Nazanin" panose="00000400000000000000" pitchFamily="2" charset="-78"/>
                        </a:rPr>
                        <a:t> </a:t>
                      </a:r>
                      <a:endParaRPr lang="fa-IR" sz="2000" dirty="0" smtClean="0">
                        <a:solidFill>
                          <a:srgbClr val="4C2515"/>
                        </a:solidFill>
                        <a:cs typeface="B Nazanin" panose="00000400000000000000" pitchFamily="2" charset="-78"/>
                      </a:endParaRPr>
                    </a:p>
                    <a:p>
                      <a:pPr marL="342900" indent="-342900" algn="l" rtl="0">
                        <a:spcAft>
                          <a:spcPts val="1200"/>
                        </a:spcAft>
                        <a:buFont typeface="Arial" panose="020B0604020202020204" pitchFamily="34" charset="0"/>
                        <a:buChar char="•"/>
                      </a:pPr>
                      <a:r>
                        <a:rPr lang="en-US" sz="2000" baseline="0" dirty="0" smtClean="0">
                          <a:solidFill>
                            <a:srgbClr val="4C2515"/>
                          </a:solidFill>
                          <a:cs typeface="B Nazanin" panose="00000400000000000000" pitchFamily="2" charset="-78"/>
                        </a:rPr>
                        <a:t>Demagnetization required after test</a:t>
                      </a:r>
                      <a:endParaRPr lang="en-US" sz="2000" dirty="0" smtClean="0">
                        <a:solidFill>
                          <a:srgbClr val="4C2515"/>
                        </a:solidFill>
                        <a:cs typeface="B Nazanin" panose="00000400000000000000" pitchFamily="2" charset="-78"/>
                      </a:endParaRPr>
                    </a:p>
                  </a:txBody>
                  <a:tcPr>
                    <a:solidFill>
                      <a:srgbClr val="F5D3B7"/>
                    </a:solidFill>
                  </a:tcPr>
                </a:tc>
              </a:tr>
            </a:tbl>
          </a:graphicData>
        </a:graphic>
      </p:graphicFrame>
      <p:sp>
        <p:nvSpPr>
          <p:cNvPr id="8" name="Rectangle 102"/>
          <p:cNvSpPr txBox="1">
            <a:spLocks noChangeArrowheads="1"/>
          </p:cNvSpPr>
          <p:nvPr/>
        </p:nvSpPr>
        <p:spPr>
          <a:xfrm>
            <a:off x="850900" y="350520"/>
            <a:ext cx="10701020" cy="8382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6200" algn="l"/>
            <a:r>
              <a:rPr lang="en-US" sz="4200" dirty="0" smtClean="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rPr>
              <a:t>Compare with Magnetic Particle (MP)</a:t>
            </a:r>
            <a:endParaRPr lang="en-US" sz="4200" b="1" dirty="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Times New Roman" panose="02020603050405020304" pitchFamily="18" charset="0"/>
            </a:endParaRPr>
          </a:p>
        </p:txBody>
      </p:sp>
    </p:spTree>
    <p:extLst>
      <p:ext uri="{BB962C8B-B14F-4D97-AF65-F5344CB8AC3E}">
        <p14:creationId xmlns:p14="http://schemas.microsoft.com/office/powerpoint/2010/main" val="2483954189"/>
      </p:ext>
    </p:extLst>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3" name="Rectangle 103"/>
          <p:cNvSpPr>
            <a:spLocks noGrp="1" noChangeArrowheads="1"/>
          </p:cNvSpPr>
          <p:nvPr>
            <p:ph idx="1"/>
          </p:nvPr>
        </p:nvSpPr>
        <p:spPr>
          <a:xfrm>
            <a:off x="902368" y="1325880"/>
            <a:ext cx="10222836" cy="2951019"/>
          </a:xfrm>
        </p:spPr>
        <p:txBody>
          <a:bodyPr>
            <a:noAutofit/>
          </a:bodyPr>
          <a:lstStyle/>
          <a:p>
            <a:pPr marL="457200" indent="-457200" algn="l">
              <a:lnSpc>
                <a:spcPct val="120000"/>
              </a:lnSpc>
              <a:spcBef>
                <a:spcPts val="0"/>
              </a:spcBef>
              <a:spcAft>
                <a:spcPts val="1500"/>
              </a:spcAft>
              <a:buFont typeface="+mj-lt"/>
              <a:buAutoNum type="arabicPeriod"/>
            </a:pPr>
            <a:r>
              <a:rPr lang="en-US" sz="2000" b="1" dirty="0" smtClean="0">
                <a:solidFill>
                  <a:srgbClr val="4C2515"/>
                </a:solidFill>
                <a:cs typeface="B Nazanin" pitchFamily="2" charset="-78"/>
              </a:rPr>
              <a:t>Mechanical excitation of part: </a:t>
            </a:r>
            <a:r>
              <a:rPr lang="en-US" sz="2000" dirty="0" smtClean="0">
                <a:solidFill>
                  <a:srgbClr val="4C2515"/>
                </a:solidFill>
                <a:cs typeface="B Nazanin" pitchFamily="2" charset="-78"/>
              </a:rPr>
              <a:t>Using inertial impact hammer or swept sine vibration</a:t>
            </a:r>
          </a:p>
          <a:p>
            <a:pPr marL="457200" indent="-457200" algn="l">
              <a:lnSpc>
                <a:spcPct val="120000"/>
              </a:lnSpc>
              <a:spcBef>
                <a:spcPts val="0"/>
              </a:spcBef>
              <a:spcAft>
                <a:spcPts val="1500"/>
              </a:spcAft>
              <a:buFont typeface="+mj-lt"/>
              <a:buAutoNum type="arabicPeriod"/>
            </a:pPr>
            <a:r>
              <a:rPr lang="en-US" sz="2000" b="1" dirty="0" smtClean="0">
                <a:solidFill>
                  <a:srgbClr val="4C2515"/>
                </a:solidFill>
                <a:cs typeface="B Nazanin" pitchFamily="2" charset="-78"/>
              </a:rPr>
              <a:t>Record the response: </a:t>
            </a:r>
            <a:r>
              <a:rPr lang="en-US" sz="2000" dirty="0" smtClean="0">
                <a:solidFill>
                  <a:srgbClr val="4C2515"/>
                </a:solidFill>
                <a:cs typeface="B Nazanin" pitchFamily="2" charset="-78"/>
              </a:rPr>
              <a:t>Using microphone, accelerometer, or piezo sensor</a:t>
            </a:r>
          </a:p>
          <a:p>
            <a:pPr marL="457200" indent="-457200" algn="l">
              <a:lnSpc>
                <a:spcPct val="120000"/>
              </a:lnSpc>
              <a:spcBef>
                <a:spcPts val="0"/>
              </a:spcBef>
              <a:spcAft>
                <a:spcPts val="1500"/>
              </a:spcAft>
              <a:buFont typeface="+mj-lt"/>
              <a:buAutoNum type="arabicPeriod"/>
            </a:pPr>
            <a:r>
              <a:rPr lang="en-US" sz="2000" b="1" dirty="0" smtClean="0">
                <a:solidFill>
                  <a:srgbClr val="4C2515"/>
                </a:solidFill>
                <a:cs typeface="B Nazanin" pitchFamily="2" charset="-78"/>
              </a:rPr>
              <a:t>Calculate modal parameters: </a:t>
            </a:r>
            <a:r>
              <a:rPr lang="en-US" sz="2000" dirty="0" smtClean="0">
                <a:solidFill>
                  <a:srgbClr val="4C2515"/>
                </a:solidFill>
                <a:cs typeface="B Nazanin" pitchFamily="2" charset="-78"/>
              </a:rPr>
              <a:t>Natural frequencies and </a:t>
            </a:r>
            <a:r>
              <a:rPr lang="en-US" sz="2000" dirty="0" err="1" smtClean="0">
                <a:solidFill>
                  <a:srgbClr val="4C2515"/>
                </a:solidFill>
                <a:cs typeface="B Nazanin" pitchFamily="2" charset="-78"/>
              </a:rPr>
              <a:t>dampings</a:t>
            </a:r>
            <a:r>
              <a:rPr lang="en-US" sz="2000" dirty="0" smtClean="0">
                <a:solidFill>
                  <a:srgbClr val="4C2515"/>
                </a:solidFill>
                <a:cs typeface="B Nazanin" pitchFamily="2" charset="-78"/>
              </a:rPr>
              <a:t>, splits, nonlinear responses </a:t>
            </a:r>
          </a:p>
          <a:p>
            <a:pPr marL="457200" indent="-457200">
              <a:lnSpc>
                <a:spcPct val="120000"/>
              </a:lnSpc>
              <a:spcBef>
                <a:spcPts val="0"/>
              </a:spcBef>
              <a:spcAft>
                <a:spcPts val="1500"/>
              </a:spcAft>
              <a:buFont typeface="+mj-lt"/>
              <a:buAutoNum type="arabicPeriod"/>
            </a:pPr>
            <a:r>
              <a:rPr lang="en-US" sz="2000" b="1" dirty="0">
                <a:solidFill>
                  <a:srgbClr val="4C2515"/>
                </a:solidFill>
                <a:cs typeface="B Nazanin" pitchFamily="2" charset="-78"/>
              </a:rPr>
              <a:t>Statistical data modeling and decision making: </a:t>
            </a:r>
            <a:r>
              <a:rPr lang="en-US" sz="2000" dirty="0" smtClean="0">
                <a:solidFill>
                  <a:srgbClr val="4C2515"/>
                </a:solidFill>
                <a:cs typeface="B Nazanin" pitchFamily="2" charset="-78"/>
              </a:rPr>
              <a:t>Model and compensate </a:t>
            </a:r>
            <a:r>
              <a:rPr lang="en-US" sz="2000" dirty="0">
                <a:solidFill>
                  <a:srgbClr val="4C2515"/>
                </a:solidFill>
                <a:cs typeface="B Nazanin" pitchFamily="2" charset="-78"/>
              </a:rPr>
              <a:t>variations of production, temperature, and mass; Classify defects, Report “Pass” or “Fail</a:t>
            </a:r>
            <a:r>
              <a:rPr lang="en-US" sz="2000" dirty="0" smtClean="0">
                <a:solidFill>
                  <a:srgbClr val="4C2515"/>
                </a:solidFill>
                <a:cs typeface="B Nazanin" pitchFamily="2" charset="-78"/>
              </a:rPr>
              <a:t>”</a:t>
            </a:r>
          </a:p>
        </p:txBody>
      </p:sp>
      <p:sp>
        <p:nvSpPr>
          <p:cNvPr id="7" name="Slide Number Placeholder 6"/>
          <p:cNvSpPr>
            <a:spLocks noGrp="1"/>
          </p:cNvSpPr>
          <p:nvPr>
            <p:ph type="sldNum" sz="quarter" idx="12"/>
          </p:nvPr>
        </p:nvSpPr>
        <p:spPr/>
        <p:txBody>
          <a:bodyPr/>
          <a:lstStyle/>
          <a:p>
            <a:fld id="{6FF741FC-4793-464C-832A-1831BF3053C5}" type="slidenum">
              <a:rPr lang="en-US" smtClean="0"/>
              <a:pPr/>
              <a:t>17</a:t>
            </a:fld>
            <a:endParaRPr lang="en-US"/>
          </a:p>
        </p:txBody>
      </p:sp>
      <p:sp>
        <p:nvSpPr>
          <p:cNvPr id="9" name="Rectangle 102"/>
          <p:cNvSpPr txBox="1">
            <a:spLocks noChangeArrowheads="1"/>
          </p:cNvSpPr>
          <p:nvPr/>
        </p:nvSpPr>
        <p:spPr>
          <a:xfrm>
            <a:off x="902368" y="350520"/>
            <a:ext cx="10649552" cy="8382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6200" algn="l"/>
            <a:r>
              <a:rPr lang="en-US" dirty="0" smtClean="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rPr>
              <a:t>Test and Analysis Steps</a:t>
            </a:r>
            <a:endParaRPr lang="en-US" dirty="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endParaRPr>
          </a:p>
        </p:txBody>
      </p:sp>
      <p:pic>
        <p:nvPicPr>
          <p:cNvPr id="10" name="Picture 9" descr="Theory.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127760" y="4160831"/>
            <a:ext cx="9739992" cy="2065161"/>
          </a:xfrm>
          <a:prstGeom prst="rect">
            <a:avLst/>
          </a:prstGeom>
        </p:spPr>
      </p:pic>
      <p:sp>
        <p:nvSpPr>
          <p:cNvPr id="6" name="TextBox 5"/>
          <p:cNvSpPr txBox="1"/>
          <p:nvPr/>
        </p:nvSpPr>
        <p:spPr>
          <a:xfrm>
            <a:off x="1555218" y="6099851"/>
            <a:ext cx="2081912" cy="369332"/>
          </a:xfrm>
          <a:prstGeom prst="rect">
            <a:avLst/>
          </a:prstGeom>
          <a:noFill/>
        </p:spPr>
        <p:txBody>
          <a:bodyPr wrap="square" rtlCol="0">
            <a:spAutoFit/>
          </a:bodyPr>
          <a:lstStyle/>
          <a:p>
            <a:pPr algn="ctr"/>
            <a:r>
              <a:rPr lang="en-US" i="1" dirty="0" smtClean="0">
                <a:solidFill>
                  <a:srgbClr val="4C2515"/>
                </a:solidFill>
                <a:cs typeface="B Nazanin" panose="00000400000000000000" pitchFamily="2" charset="-78"/>
              </a:rPr>
              <a:t>Excite the part</a:t>
            </a:r>
            <a:endParaRPr lang="en-US" i="1" dirty="0">
              <a:solidFill>
                <a:srgbClr val="4C2515"/>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974727" y="6095635"/>
            <a:ext cx="2312879" cy="369332"/>
          </a:xfrm>
          <a:prstGeom prst="rect">
            <a:avLst/>
          </a:prstGeom>
          <a:noFill/>
        </p:spPr>
        <p:txBody>
          <a:bodyPr wrap="square" rtlCol="0">
            <a:spAutoFit/>
          </a:bodyPr>
          <a:lstStyle/>
          <a:p>
            <a:pPr algn="ctr"/>
            <a:r>
              <a:rPr lang="en-US" i="1" dirty="0" smtClean="0">
                <a:solidFill>
                  <a:srgbClr val="4C2515"/>
                </a:solidFill>
                <a:cs typeface="B Nazanin" panose="00000400000000000000" pitchFamily="2" charset="-78"/>
              </a:rPr>
              <a:t>Record the response</a:t>
            </a:r>
            <a:endParaRPr lang="en-US" i="1" dirty="0">
              <a:solidFill>
                <a:srgbClr val="4C2515"/>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6858000" y="6095635"/>
            <a:ext cx="2304198" cy="646331"/>
          </a:xfrm>
          <a:prstGeom prst="rect">
            <a:avLst/>
          </a:prstGeom>
          <a:noFill/>
        </p:spPr>
        <p:txBody>
          <a:bodyPr wrap="square" rtlCol="0">
            <a:spAutoFit/>
          </a:bodyPr>
          <a:lstStyle/>
          <a:p>
            <a:pPr algn="ctr"/>
            <a:r>
              <a:rPr lang="en-US" i="1" dirty="0" smtClean="0">
                <a:solidFill>
                  <a:srgbClr val="4C2515"/>
                </a:solidFill>
                <a:cs typeface="B Nazanin" panose="00000400000000000000" pitchFamily="2" charset="-78"/>
              </a:rPr>
              <a:t>Extract modal parameters</a:t>
            </a:r>
            <a:endParaRPr lang="en-US" i="1" dirty="0">
              <a:solidFill>
                <a:srgbClr val="4C2515"/>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9092909" y="6099851"/>
            <a:ext cx="2345236" cy="646331"/>
          </a:xfrm>
          <a:prstGeom prst="rect">
            <a:avLst/>
          </a:prstGeom>
          <a:noFill/>
        </p:spPr>
        <p:txBody>
          <a:bodyPr wrap="square" rtlCol="0">
            <a:spAutoFit/>
          </a:bodyPr>
          <a:lstStyle/>
          <a:p>
            <a:pPr algn="ctr"/>
            <a:r>
              <a:rPr lang="en-US" i="1" dirty="0" smtClean="0">
                <a:solidFill>
                  <a:srgbClr val="4C2515"/>
                </a:solidFill>
                <a:cs typeface="B Nazanin" panose="00000400000000000000" pitchFamily="2" charset="-78"/>
              </a:rPr>
              <a:t>Data modeling &amp; Decision making</a:t>
            </a:r>
            <a:endParaRPr lang="en-US" i="1" dirty="0">
              <a:solidFill>
                <a:srgbClr val="4C251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9142963"/>
      </p:ext>
    </p:extLst>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3" name="Rectangle 103"/>
          <p:cNvSpPr>
            <a:spLocks noGrp="1" noChangeArrowheads="1"/>
          </p:cNvSpPr>
          <p:nvPr>
            <p:ph idx="1"/>
          </p:nvPr>
        </p:nvSpPr>
        <p:spPr>
          <a:xfrm>
            <a:off x="886460" y="1325881"/>
            <a:ext cx="10238744" cy="604520"/>
          </a:xfrm>
        </p:spPr>
        <p:txBody>
          <a:bodyPr>
            <a:noAutofit/>
          </a:bodyPr>
          <a:lstStyle/>
          <a:p>
            <a:pPr algn="l">
              <a:lnSpc>
                <a:spcPct val="120000"/>
              </a:lnSpc>
              <a:spcBef>
                <a:spcPts val="0"/>
              </a:spcBef>
              <a:spcAft>
                <a:spcPts val="1200"/>
              </a:spcAft>
            </a:pPr>
            <a:r>
              <a:rPr lang="en-US" sz="2000" dirty="0" smtClean="0">
                <a:solidFill>
                  <a:srgbClr val="4C2515"/>
                </a:solidFill>
                <a:cs typeface="B Nazanin" pitchFamily="2" charset="-78"/>
              </a:rPr>
              <a:t>Reference Parts are known “Good” or “Bad” parts which are used to train the system. </a:t>
            </a:r>
            <a:endParaRPr lang="fa-IR" sz="2000" dirty="0" smtClean="0">
              <a:solidFill>
                <a:srgbClr val="4C2515"/>
              </a:solidFill>
              <a:cs typeface="B Nazanin" pitchFamily="2" charset="-78"/>
            </a:endParaRPr>
          </a:p>
        </p:txBody>
      </p:sp>
      <p:sp>
        <p:nvSpPr>
          <p:cNvPr id="7" name="Slide Number Placeholder 6"/>
          <p:cNvSpPr>
            <a:spLocks noGrp="1"/>
          </p:cNvSpPr>
          <p:nvPr>
            <p:ph type="sldNum" sz="quarter" idx="12"/>
          </p:nvPr>
        </p:nvSpPr>
        <p:spPr/>
        <p:txBody>
          <a:bodyPr/>
          <a:lstStyle/>
          <a:p>
            <a:fld id="{6FF741FC-4793-464C-832A-1831BF3053C5}" type="slidenum">
              <a:rPr lang="en-US" smtClean="0"/>
              <a:pPr/>
              <a:t>18</a:t>
            </a:fld>
            <a:endParaRPr lang="en-US"/>
          </a:p>
        </p:txBody>
      </p:sp>
      <p:pic>
        <p:nvPicPr>
          <p:cNvPr id="7169" name="Picture 1" descr="D:\Acoustic Test\User's Guides\PowerPoints\Reference Parts.jpg"/>
          <p:cNvPicPr>
            <a:picLocks noChangeAspect="1" noChangeArrowheads="1"/>
          </p:cNvPicPr>
          <p:nvPr/>
        </p:nvPicPr>
        <p:blipFill>
          <a:blip r:embed="rId3" cstate="print"/>
          <a:srcRect/>
          <a:stretch>
            <a:fillRect/>
          </a:stretch>
        </p:blipFill>
        <p:spPr bwMode="auto">
          <a:xfrm>
            <a:off x="6219190" y="2067562"/>
            <a:ext cx="4876800" cy="3803003"/>
          </a:xfrm>
          <a:prstGeom prst="rect">
            <a:avLst/>
          </a:prstGeom>
          <a:ln>
            <a:noFill/>
          </a:ln>
          <a:effectLst>
            <a:outerShdw blurRad="292100" dist="139700" dir="2700000" algn="tl" rotWithShape="0">
              <a:srgbClr val="333333">
                <a:alpha val="65000"/>
              </a:srgbClr>
            </a:outerShdw>
          </a:effectLst>
        </p:spPr>
      </p:pic>
      <p:sp>
        <p:nvSpPr>
          <p:cNvPr id="10" name="Rectangle 103"/>
          <p:cNvSpPr txBox="1">
            <a:spLocks noChangeArrowheads="1"/>
          </p:cNvSpPr>
          <p:nvPr/>
        </p:nvSpPr>
        <p:spPr>
          <a:xfrm>
            <a:off x="886460" y="1930401"/>
            <a:ext cx="5142411" cy="3803003"/>
          </a:xfrm>
          <a:prstGeom prst="rect">
            <a:avLst/>
          </a:prstGeom>
        </p:spPr>
        <p:txBody>
          <a:bodyPr vert="horz">
            <a:noAutofit/>
          </a:bodyPr>
          <a:lstStyle/>
          <a:p>
            <a:pPr marL="228600" indent="-228600" algn="l">
              <a:lnSpc>
                <a:spcPct val="120000"/>
              </a:lnSpc>
              <a:spcBef>
                <a:spcPts val="0"/>
              </a:spcBef>
              <a:spcAft>
                <a:spcPts val="1200"/>
              </a:spcAft>
              <a:buFont typeface="Arial" panose="020B0604020202020204" pitchFamily="34" charset="0"/>
              <a:buChar char="•"/>
            </a:pPr>
            <a:r>
              <a:rPr lang="en-US" sz="2000" dirty="0" smtClean="0">
                <a:solidFill>
                  <a:srgbClr val="4C2515"/>
                </a:solidFill>
                <a:cs typeface="B Nazanin" pitchFamily="2" charset="-78"/>
              </a:rPr>
              <a:t>The accuracy of the system depends on careful preparation and analysis of the Reference Parts.</a:t>
            </a:r>
          </a:p>
          <a:p>
            <a:pPr marL="228600" indent="-228600">
              <a:lnSpc>
                <a:spcPct val="120000"/>
              </a:lnSpc>
              <a:spcAft>
                <a:spcPts val="1200"/>
              </a:spcAft>
              <a:buFont typeface="Arial" panose="020B0604020202020204" pitchFamily="34" charset="0"/>
              <a:buChar char="•"/>
            </a:pPr>
            <a:r>
              <a:rPr lang="en-US" sz="2000" dirty="0">
                <a:solidFill>
                  <a:srgbClr val="4C2515"/>
                </a:solidFill>
                <a:cs typeface="B Nazanin" pitchFamily="2" charset="-78"/>
              </a:rPr>
              <a:t>The Reference parts should be validated by other methods, e.g.: MP, UT, VT, </a:t>
            </a:r>
            <a:r>
              <a:rPr lang="en-US" sz="2000" dirty="0" err="1">
                <a:solidFill>
                  <a:srgbClr val="4C2515"/>
                </a:solidFill>
                <a:cs typeface="B Nazanin" pitchFamily="2" charset="-78"/>
              </a:rPr>
              <a:t>Metallugraphy</a:t>
            </a:r>
            <a:endParaRPr lang="fa-IR" sz="2000" dirty="0">
              <a:solidFill>
                <a:srgbClr val="4C2515"/>
              </a:solidFill>
              <a:cs typeface="B Nazanin" pitchFamily="2" charset="-78"/>
            </a:endParaRPr>
          </a:p>
          <a:p>
            <a:pPr marL="228600" indent="-228600" algn="l">
              <a:lnSpc>
                <a:spcPct val="120000"/>
              </a:lnSpc>
              <a:spcBef>
                <a:spcPts val="0"/>
              </a:spcBef>
              <a:spcAft>
                <a:spcPts val="1200"/>
              </a:spcAft>
              <a:buFont typeface="Arial" panose="020B0604020202020204" pitchFamily="34" charset="0"/>
              <a:buChar char="•"/>
            </a:pPr>
            <a:r>
              <a:rPr lang="en-US" sz="2000" dirty="0" smtClean="0">
                <a:solidFill>
                  <a:srgbClr val="4C2515"/>
                </a:solidFill>
                <a:cs typeface="B Nazanin" pitchFamily="2" charset="-78"/>
              </a:rPr>
              <a:t>The Reference Parts should cover the variations of production, e.g.: 200 parts from different lots during 2 months of production</a:t>
            </a:r>
          </a:p>
        </p:txBody>
      </p:sp>
      <p:sp>
        <p:nvSpPr>
          <p:cNvPr id="8" name="Rectangle 102"/>
          <p:cNvSpPr txBox="1">
            <a:spLocks noChangeArrowheads="1"/>
          </p:cNvSpPr>
          <p:nvPr/>
        </p:nvSpPr>
        <p:spPr>
          <a:xfrm>
            <a:off x="886460" y="350520"/>
            <a:ext cx="10665460" cy="8382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6200" algn="l"/>
            <a:r>
              <a:rPr lang="en-US" dirty="0" smtClean="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rPr>
              <a:t>Reference Parts </a:t>
            </a:r>
            <a:endParaRPr lang="en-US" b="1" dirty="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endParaRPr>
          </a:p>
        </p:txBody>
      </p:sp>
    </p:spTree>
    <p:extLst>
      <p:ext uri="{BB962C8B-B14F-4D97-AF65-F5344CB8AC3E}">
        <p14:creationId xmlns:p14="http://schemas.microsoft.com/office/powerpoint/2010/main" val="4046609996"/>
      </p:ext>
    </p:extLst>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FF741FC-4793-464C-832A-1831BF3053C5}" type="slidenum">
              <a:rPr lang="en-US" smtClean="0"/>
              <a:pPr/>
              <a:t>19</a:t>
            </a:fld>
            <a:endParaRPr lang="en-US"/>
          </a:p>
        </p:txBody>
      </p:sp>
      <p:sp>
        <p:nvSpPr>
          <p:cNvPr id="8" name="Rectangle 102"/>
          <p:cNvSpPr txBox="1">
            <a:spLocks noChangeArrowheads="1"/>
          </p:cNvSpPr>
          <p:nvPr/>
        </p:nvSpPr>
        <p:spPr>
          <a:xfrm>
            <a:off x="838200" y="350520"/>
            <a:ext cx="10713720" cy="8382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6200" algn="l"/>
            <a:r>
              <a:rPr lang="en-US" dirty="0" smtClean="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rPr>
              <a:t>Statistical Modeling</a:t>
            </a:r>
            <a:endParaRPr lang="en-US" b="1" dirty="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endParaRPr>
          </a:p>
        </p:txBody>
      </p:sp>
      <p:sp>
        <p:nvSpPr>
          <p:cNvPr id="11" name="Content Placeholder 2"/>
          <p:cNvSpPr>
            <a:spLocks noGrp="1"/>
          </p:cNvSpPr>
          <p:nvPr>
            <p:ph idx="1"/>
          </p:nvPr>
        </p:nvSpPr>
        <p:spPr>
          <a:xfrm>
            <a:off x="838200" y="1351722"/>
            <a:ext cx="10515600" cy="4825241"/>
          </a:xfrm>
        </p:spPr>
        <p:txBody>
          <a:bodyPr>
            <a:normAutofit/>
          </a:bodyPr>
          <a:lstStyle/>
          <a:p>
            <a:pPr algn="l">
              <a:lnSpc>
                <a:spcPct val="110000"/>
              </a:lnSpc>
              <a:spcBef>
                <a:spcPts val="0"/>
              </a:spcBef>
              <a:spcAft>
                <a:spcPts val="1200"/>
              </a:spcAft>
            </a:pPr>
            <a:r>
              <a:rPr lang="en-US" sz="2000" b="1" dirty="0" smtClean="0">
                <a:solidFill>
                  <a:srgbClr val="4C2515"/>
                </a:solidFill>
                <a:cs typeface="B Nazanin" panose="00000400000000000000" pitchFamily="2" charset="-78"/>
              </a:rPr>
              <a:t>Data and Pattern Modeling:</a:t>
            </a:r>
            <a:r>
              <a:rPr lang="en-US" sz="2000" dirty="0" smtClean="0">
                <a:solidFill>
                  <a:srgbClr val="4C2515"/>
                </a:solidFill>
                <a:cs typeface="B Nazanin" panose="00000400000000000000" pitchFamily="2" charset="-78"/>
              </a:rPr>
              <a:t> Multivariate formulation between defects and changes in modal parameters in order to sort “Good” and “Bad” parts</a:t>
            </a:r>
          </a:p>
          <a:p>
            <a:pPr algn="l">
              <a:lnSpc>
                <a:spcPct val="110000"/>
              </a:lnSpc>
              <a:spcBef>
                <a:spcPts val="0"/>
              </a:spcBef>
              <a:spcAft>
                <a:spcPts val="1200"/>
              </a:spcAft>
            </a:pPr>
            <a:r>
              <a:rPr lang="en-US" sz="2000" b="1" dirty="0" smtClean="0">
                <a:solidFill>
                  <a:srgbClr val="4C2515"/>
                </a:solidFill>
                <a:cs typeface="B Nazanin" panose="00000400000000000000" pitchFamily="2" charset="-78"/>
              </a:rPr>
              <a:t>Compensation:</a:t>
            </a:r>
            <a:r>
              <a:rPr lang="en-US" sz="2000" dirty="0" smtClean="0">
                <a:solidFill>
                  <a:srgbClr val="4C2515"/>
                </a:solidFill>
                <a:cs typeface="B Nazanin" panose="00000400000000000000" pitchFamily="2" charset="-78"/>
              </a:rPr>
              <a:t> Cancel the effects of unwanted variations in production, e.g.: mass, dimensions, material, and temperature</a:t>
            </a:r>
          </a:p>
          <a:p>
            <a:pPr algn="l">
              <a:lnSpc>
                <a:spcPct val="110000"/>
              </a:lnSpc>
              <a:spcBef>
                <a:spcPts val="0"/>
              </a:spcBef>
              <a:spcAft>
                <a:spcPts val="1200"/>
              </a:spcAft>
            </a:pPr>
            <a:r>
              <a:rPr lang="en-US" sz="2000" b="1" dirty="0" smtClean="0">
                <a:solidFill>
                  <a:srgbClr val="4C2515"/>
                </a:solidFill>
                <a:cs typeface="B Nazanin" panose="00000400000000000000" pitchFamily="2" charset="-78"/>
              </a:rPr>
              <a:t>Statistical Tools:</a:t>
            </a:r>
            <a:r>
              <a:rPr lang="en-US" sz="2000" dirty="0" smtClean="0">
                <a:solidFill>
                  <a:srgbClr val="4C2515"/>
                </a:solidFill>
                <a:cs typeface="B Nazanin" panose="00000400000000000000" pitchFamily="2" charset="-78"/>
              </a:rPr>
              <a:t> Outlier cancellation, Check ranges of frequencies and </a:t>
            </a:r>
            <a:r>
              <a:rPr lang="en-US" sz="2000" dirty="0" err="1" smtClean="0">
                <a:solidFill>
                  <a:srgbClr val="4C2515"/>
                </a:solidFill>
                <a:cs typeface="B Nazanin" panose="00000400000000000000" pitchFamily="2" charset="-78"/>
              </a:rPr>
              <a:t>dampings</a:t>
            </a:r>
            <a:r>
              <a:rPr lang="en-US" sz="2000" dirty="0" smtClean="0">
                <a:solidFill>
                  <a:srgbClr val="4C2515"/>
                </a:solidFill>
                <a:cs typeface="B Nazanin" panose="00000400000000000000" pitchFamily="2" charset="-78"/>
              </a:rPr>
              <a:t>, Regression, Classification, PCA, Modal Prediction, Clustering and Trend modeling</a:t>
            </a:r>
          </a:p>
          <a:p>
            <a:pPr marL="0" indent="0" algn="l">
              <a:lnSpc>
                <a:spcPct val="140000"/>
              </a:lnSpc>
              <a:spcBef>
                <a:spcPts val="0"/>
              </a:spcBef>
              <a:spcAft>
                <a:spcPts val="1800"/>
              </a:spcAft>
              <a:buNone/>
            </a:pPr>
            <a:endParaRPr lang="fa-IR" sz="2000" dirty="0" smtClean="0">
              <a:solidFill>
                <a:srgbClr val="4C2515"/>
              </a:solidFill>
              <a:cs typeface="B Nazanin" panose="00000400000000000000" pitchFamily="2" charset="-78"/>
            </a:endParaRPr>
          </a:p>
        </p:txBody>
      </p:sp>
    </p:spTree>
    <p:extLst>
      <p:ext uri="{BB962C8B-B14F-4D97-AF65-F5344CB8AC3E}">
        <p14:creationId xmlns:p14="http://schemas.microsoft.com/office/powerpoint/2010/main" val="1587915818"/>
      </p:ext>
    </p:extLst>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FF741FC-4793-464C-832A-1831BF3053C5}" type="slidenum">
              <a:rPr lang="en-US" smtClean="0"/>
              <a:pPr/>
              <a:t>2</a:t>
            </a:fld>
            <a:endParaRPr lang="en-US"/>
          </a:p>
        </p:txBody>
      </p:sp>
      <p:sp>
        <p:nvSpPr>
          <p:cNvPr id="8" name="Content Placeholder 2"/>
          <p:cNvSpPr>
            <a:spLocks noGrp="1"/>
          </p:cNvSpPr>
          <p:nvPr>
            <p:ph idx="1"/>
          </p:nvPr>
        </p:nvSpPr>
        <p:spPr>
          <a:xfrm>
            <a:off x="838200" y="1351722"/>
            <a:ext cx="6893150" cy="1848677"/>
          </a:xfrm>
        </p:spPr>
        <p:txBody>
          <a:bodyPr>
            <a:noAutofit/>
          </a:bodyPr>
          <a:lstStyle/>
          <a:p>
            <a:pPr algn="just">
              <a:lnSpc>
                <a:spcPct val="100000"/>
              </a:lnSpc>
              <a:spcBef>
                <a:spcPts val="0"/>
              </a:spcBef>
              <a:spcAft>
                <a:spcPts val="1200"/>
              </a:spcAft>
            </a:pPr>
            <a:r>
              <a:rPr lang="en-US" sz="2300" dirty="0" smtClean="0">
                <a:solidFill>
                  <a:srgbClr val="4C2515"/>
                </a:solidFill>
                <a:cs typeface="B Nazanin" panose="00000400000000000000" pitchFamily="2" charset="-78"/>
              </a:rPr>
              <a:t>Acoustic Resonance Testing is a non-destructive testing based on modal analysis (vibration analysis) of parts.</a:t>
            </a:r>
          </a:p>
          <a:p>
            <a:pPr algn="just">
              <a:lnSpc>
                <a:spcPct val="100000"/>
              </a:lnSpc>
              <a:spcBef>
                <a:spcPts val="0"/>
              </a:spcBef>
              <a:spcAft>
                <a:spcPts val="1200"/>
              </a:spcAft>
            </a:pPr>
            <a:r>
              <a:rPr lang="en-US" sz="2300" dirty="0" smtClean="0">
                <a:solidFill>
                  <a:srgbClr val="4C2515"/>
                </a:solidFill>
                <a:cs typeface="B Nazanin" panose="00000400000000000000" pitchFamily="2" charset="-78"/>
              </a:rPr>
              <a:t>In this method, structural dynamic signatures of parts are measured.</a:t>
            </a:r>
            <a:endParaRPr lang="fa-IR" sz="2300" dirty="0" smtClean="0">
              <a:solidFill>
                <a:srgbClr val="4C2515"/>
              </a:solidFill>
              <a:cs typeface="B Nazanin" panose="00000400000000000000" pitchFamily="2" charset="-78"/>
            </a:endParaRPr>
          </a:p>
        </p:txBody>
      </p:sp>
      <p:sp>
        <p:nvSpPr>
          <p:cNvPr id="6" name="Rectangle 102"/>
          <p:cNvSpPr txBox="1">
            <a:spLocks noChangeArrowheads="1"/>
          </p:cNvSpPr>
          <p:nvPr/>
        </p:nvSpPr>
        <p:spPr>
          <a:xfrm>
            <a:off x="838200" y="350520"/>
            <a:ext cx="10713720" cy="8382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6200" algn="l"/>
            <a:r>
              <a:rPr lang="en-US" dirty="0" smtClean="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rPr>
              <a:t>Introduction</a:t>
            </a:r>
            <a:endParaRPr lang="en-US" dirty="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7650" y="1188720"/>
            <a:ext cx="3308350" cy="2078014"/>
          </a:xfrm>
          <a:prstGeom prst="rect">
            <a:avLst/>
          </a:prstGeom>
          <a:effectLst/>
        </p:spPr>
      </p:pic>
      <p:sp>
        <p:nvSpPr>
          <p:cNvPr id="11" name="Content Placeholder 2"/>
          <p:cNvSpPr txBox="1">
            <a:spLocks/>
          </p:cNvSpPr>
          <p:nvPr/>
        </p:nvSpPr>
        <p:spPr>
          <a:xfrm>
            <a:off x="838200" y="3363401"/>
            <a:ext cx="10337800" cy="29929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spcAft>
                <a:spcPts val="600"/>
              </a:spcAft>
            </a:pPr>
            <a:r>
              <a:rPr lang="en-US" sz="2300" dirty="0" smtClean="0">
                <a:solidFill>
                  <a:srgbClr val="4C2515"/>
                </a:solidFill>
                <a:cs typeface="B Nazanin" panose="00000400000000000000" pitchFamily="2" charset="-78"/>
              </a:rPr>
              <a:t>The dynamic features consists of natural frequencies, damping coefficients, and mode shapes. These features are directly correlated with mechanical properties (Elastic Modulus). </a:t>
            </a:r>
          </a:p>
          <a:p>
            <a:pPr algn="just">
              <a:lnSpc>
                <a:spcPct val="100000"/>
              </a:lnSpc>
              <a:spcBef>
                <a:spcPts val="0"/>
              </a:spcBef>
              <a:spcAft>
                <a:spcPts val="600"/>
              </a:spcAft>
            </a:pPr>
            <a:r>
              <a:rPr lang="en-US" sz="2300" dirty="0" smtClean="0">
                <a:solidFill>
                  <a:srgbClr val="4C2515"/>
                </a:solidFill>
                <a:cs typeface="B Nazanin" panose="00000400000000000000" pitchFamily="2" charset="-78"/>
              </a:rPr>
              <a:t>A structural defect changes the mechanical properties  and dynamic features of the part. For example, a crack reduces the resonant frequency and increases the damping ratio.</a:t>
            </a:r>
          </a:p>
          <a:p>
            <a:pPr algn="just">
              <a:lnSpc>
                <a:spcPct val="100000"/>
              </a:lnSpc>
              <a:spcBef>
                <a:spcPts val="0"/>
              </a:spcBef>
              <a:spcAft>
                <a:spcPts val="600"/>
              </a:spcAft>
            </a:pPr>
            <a:r>
              <a:rPr lang="en-US" sz="2300" dirty="0" smtClean="0">
                <a:solidFill>
                  <a:srgbClr val="4C2515"/>
                </a:solidFill>
                <a:cs typeface="B Nazanin" panose="00000400000000000000" pitchFamily="2" charset="-78"/>
              </a:rPr>
              <a:t>By analyzing and comparing the features of “Good” and “Defective” parts, we can detect defective parts.</a:t>
            </a:r>
            <a:endParaRPr lang="fa-IR" sz="2300" dirty="0" smtClean="0">
              <a:solidFill>
                <a:srgbClr val="4C2515"/>
              </a:solidFill>
              <a:cs typeface="B Nazanin" panose="00000400000000000000" pitchFamily="2" charset="-78"/>
            </a:endParaRPr>
          </a:p>
        </p:txBody>
      </p:sp>
    </p:spTree>
    <p:extLst>
      <p:ext uri="{BB962C8B-B14F-4D97-AF65-F5344CB8AC3E}">
        <p14:creationId xmlns:p14="http://schemas.microsoft.com/office/powerpoint/2010/main" val="1006129329"/>
      </p:ext>
    </p:extLst>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3" name="Rectangle 103"/>
          <p:cNvSpPr>
            <a:spLocks noGrp="1" noChangeArrowheads="1"/>
          </p:cNvSpPr>
          <p:nvPr>
            <p:ph idx="1"/>
          </p:nvPr>
        </p:nvSpPr>
        <p:spPr>
          <a:xfrm>
            <a:off x="634421" y="1546125"/>
            <a:ext cx="6056406" cy="4810225"/>
          </a:xfrm>
        </p:spPr>
        <p:txBody>
          <a:bodyPr>
            <a:noAutofit/>
          </a:bodyPr>
          <a:lstStyle/>
          <a:p>
            <a:pPr marL="0" indent="0">
              <a:lnSpc>
                <a:spcPct val="120000"/>
              </a:lnSpc>
              <a:spcBef>
                <a:spcPts val="0"/>
              </a:spcBef>
              <a:spcAft>
                <a:spcPts val="1200"/>
              </a:spcAft>
              <a:buNone/>
            </a:pPr>
            <a:r>
              <a:rPr lang="en-US" sz="2400" dirty="0" smtClean="0">
                <a:solidFill>
                  <a:srgbClr val="4C2515"/>
                </a:solidFill>
                <a:cs typeface="B Nazanin" pitchFamily="2" charset="-78"/>
              </a:rPr>
              <a:t>Acoustic Resonant Non-Destructive Testing</a:t>
            </a:r>
            <a:endParaRPr lang="fa-IR" sz="2400" dirty="0" smtClean="0">
              <a:solidFill>
                <a:srgbClr val="4C2515"/>
              </a:solidFill>
              <a:cs typeface="B Nazanin" pitchFamily="2" charset="-78"/>
            </a:endParaRPr>
          </a:p>
          <a:p>
            <a:pPr marL="548640" lvl="1" indent="-365760">
              <a:lnSpc>
                <a:spcPct val="100000"/>
              </a:lnSpc>
              <a:spcBef>
                <a:spcPts val="0"/>
              </a:spcBef>
              <a:spcAft>
                <a:spcPts val="900"/>
              </a:spcAft>
              <a:buFont typeface="Wingdings" panose="05000000000000000000" pitchFamily="2" charset="2"/>
              <a:buChar char="ü"/>
            </a:pPr>
            <a:r>
              <a:rPr lang="en-US" sz="2000" dirty="0" smtClean="0">
                <a:solidFill>
                  <a:srgbClr val="4C2515"/>
                </a:solidFill>
                <a:cs typeface="B Nazanin" pitchFamily="2" charset="-78"/>
              </a:rPr>
              <a:t>Accurate and Repeatable</a:t>
            </a:r>
            <a:endParaRPr lang="fa-IR" sz="2000" dirty="0" smtClean="0">
              <a:solidFill>
                <a:srgbClr val="4C2515"/>
              </a:solidFill>
              <a:cs typeface="B Nazanin" pitchFamily="2" charset="-78"/>
            </a:endParaRPr>
          </a:p>
          <a:p>
            <a:pPr marL="548640" lvl="1" indent="-365760">
              <a:lnSpc>
                <a:spcPct val="100000"/>
              </a:lnSpc>
              <a:spcBef>
                <a:spcPts val="0"/>
              </a:spcBef>
              <a:spcAft>
                <a:spcPts val="900"/>
              </a:spcAft>
              <a:buFont typeface="Wingdings" panose="05000000000000000000" pitchFamily="2" charset="2"/>
              <a:buChar char="ü"/>
            </a:pPr>
            <a:r>
              <a:rPr lang="en-US" sz="2000" dirty="0" smtClean="0">
                <a:solidFill>
                  <a:srgbClr val="4C2515"/>
                </a:solidFill>
                <a:cs typeface="B Nazanin" pitchFamily="2" charset="-78"/>
              </a:rPr>
              <a:t>High Speed Test (1 sec), Easy to Use</a:t>
            </a:r>
            <a:endParaRPr lang="fa-IR" sz="2000" dirty="0" smtClean="0">
              <a:solidFill>
                <a:srgbClr val="4C2515"/>
              </a:solidFill>
              <a:cs typeface="B Nazanin" pitchFamily="2" charset="-78"/>
            </a:endParaRPr>
          </a:p>
          <a:p>
            <a:pPr marL="548640" lvl="1" indent="-365760">
              <a:lnSpc>
                <a:spcPct val="100000"/>
              </a:lnSpc>
              <a:spcBef>
                <a:spcPts val="0"/>
              </a:spcBef>
              <a:spcAft>
                <a:spcPts val="900"/>
              </a:spcAft>
              <a:buFont typeface="Wingdings" panose="05000000000000000000" pitchFamily="2" charset="2"/>
              <a:buChar char="ü"/>
            </a:pPr>
            <a:r>
              <a:rPr lang="en-US" sz="2000" dirty="0" smtClean="0">
                <a:solidFill>
                  <a:srgbClr val="4C2515"/>
                </a:solidFill>
                <a:cs typeface="B Nazanin" pitchFamily="2" charset="-78"/>
              </a:rPr>
              <a:t>Best for Mass Production and 100% Quality Control</a:t>
            </a:r>
            <a:endParaRPr lang="fa-IR" sz="2000" dirty="0" smtClean="0">
              <a:solidFill>
                <a:srgbClr val="4C2515"/>
              </a:solidFill>
              <a:cs typeface="B Nazanin" pitchFamily="2" charset="-78"/>
            </a:endParaRPr>
          </a:p>
          <a:p>
            <a:pPr marL="548640" lvl="1" indent="-365760">
              <a:lnSpc>
                <a:spcPct val="100000"/>
              </a:lnSpc>
              <a:spcBef>
                <a:spcPts val="0"/>
              </a:spcBef>
              <a:spcAft>
                <a:spcPts val="900"/>
              </a:spcAft>
              <a:buFont typeface="Wingdings" panose="05000000000000000000" pitchFamily="2" charset="2"/>
              <a:buChar char="ü"/>
            </a:pPr>
            <a:r>
              <a:rPr lang="en-US" sz="2000" dirty="0" smtClean="0">
                <a:solidFill>
                  <a:srgbClr val="4C2515"/>
                </a:solidFill>
                <a:cs typeface="B Nazanin" pitchFamily="2" charset="-78"/>
              </a:rPr>
              <a:t>Compensation of Production Trends, Temperature, and Mass</a:t>
            </a:r>
            <a:endParaRPr lang="fa-IR" sz="2000" dirty="0" smtClean="0">
              <a:solidFill>
                <a:srgbClr val="4C2515"/>
              </a:solidFill>
              <a:cs typeface="B Nazanin" pitchFamily="2" charset="-78"/>
            </a:endParaRPr>
          </a:p>
          <a:p>
            <a:pPr marL="548640" lvl="1" indent="-365760">
              <a:lnSpc>
                <a:spcPct val="100000"/>
              </a:lnSpc>
              <a:spcBef>
                <a:spcPts val="0"/>
              </a:spcBef>
              <a:spcAft>
                <a:spcPts val="900"/>
              </a:spcAft>
              <a:buFont typeface="Wingdings" panose="05000000000000000000" pitchFamily="2" charset="2"/>
              <a:buChar char="ü"/>
            </a:pPr>
            <a:r>
              <a:rPr lang="en-US" sz="2000" dirty="0" smtClean="0">
                <a:solidFill>
                  <a:srgbClr val="4C2515"/>
                </a:solidFill>
                <a:cs typeface="B Nazanin" pitchFamily="2" charset="-78"/>
              </a:rPr>
              <a:t>Various Tools for Data and Pattern Modeling</a:t>
            </a:r>
            <a:endParaRPr lang="fa-IR" sz="2000" dirty="0">
              <a:solidFill>
                <a:srgbClr val="4C2515"/>
              </a:solidFill>
              <a:cs typeface="B Nazanin" pitchFamily="2" charset="-78"/>
            </a:endParaRPr>
          </a:p>
          <a:p>
            <a:pPr marL="548640" lvl="1" indent="-365760">
              <a:lnSpc>
                <a:spcPct val="100000"/>
              </a:lnSpc>
              <a:spcBef>
                <a:spcPts val="0"/>
              </a:spcBef>
              <a:spcAft>
                <a:spcPts val="900"/>
              </a:spcAft>
              <a:buFont typeface="Wingdings" panose="05000000000000000000" pitchFamily="2" charset="2"/>
              <a:buChar char="ü"/>
            </a:pPr>
            <a:r>
              <a:rPr lang="en-US" sz="2000" dirty="0" smtClean="0">
                <a:solidFill>
                  <a:srgbClr val="4C2515"/>
                </a:solidFill>
                <a:cs typeface="B Nazanin" pitchFamily="2" charset="-78"/>
              </a:rPr>
              <a:t>Can be Integrated with Eddy Current System</a:t>
            </a:r>
            <a:endParaRPr lang="fa-IR" sz="2000" dirty="0" smtClean="0">
              <a:solidFill>
                <a:srgbClr val="4C2515"/>
              </a:solidFill>
              <a:cs typeface="B Nazanin" pitchFamily="2" charset="-78"/>
            </a:endParaRPr>
          </a:p>
          <a:p>
            <a:pPr marL="548640" lvl="1" indent="-365760">
              <a:lnSpc>
                <a:spcPct val="100000"/>
              </a:lnSpc>
              <a:spcBef>
                <a:spcPts val="0"/>
              </a:spcBef>
              <a:spcAft>
                <a:spcPts val="900"/>
              </a:spcAft>
              <a:buFont typeface="Wingdings" panose="05000000000000000000" pitchFamily="2" charset="2"/>
              <a:buChar char="ü"/>
            </a:pPr>
            <a:r>
              <a:rPr lang="en-US" sz="2000" dirty="0" smtClean="0">
                <a:solidFill>
                  <a:srgbClr val="4C2515"/>
                </a:solidFill>
                <a:cs typeface="B Nazanin" pitchFamily="2" charset="-78"/>
              </a:rPr>
              <a:t>Industrial Computer, Robust against Noise and Dust</a:t>
            </a:r>
            <a:endParaRPr lang="fa-IR" sz="2000" dirty="0" smtClean="0">
              <a:solidFill>
                <a:srgbClr val="4C2515"/>
              </a:solidFill>
              <a:cs typeface="B Nazanin" pitchFamily="2" charset="-78"/>
            </a:endParaRPr>
          </a:p>
          <a:p>
            <a:pPr marL="548640" lvl="1" indent="-365760">
              <a:lnSpc>
                <a:spcPct val="100000"/>
              </a:lnSpc>
              <a:spcBef>
                <a:spcPts val="0"/>
              </a:spcBef>
              <a:spcAft>
                <a:spcPts val="900"/>
              </a:spcAft>
              <a:buFont typeface="Wingdings" panose="05000000000000000000" pitchFamily="2" charset="2"/>
              <a:buChar char="ü"/>
            </a:pPr>
            <a:r>
              <a:rPr lang="en-US" sz="2000" dirty="0" smtClean="0">
                <a:solidFill>
                  <a:srgbClr val="4C2515"/>
                </a:solidFill>
                <a:cs typeface="B Nazanin" pitchFamily="2" charset="-78"/>
              </a:rPr>
              <a:t>Documentation and Statistical Reports</a:t>
            </a:r>
            <a:r>
              <a:rPr lang="fa-IR" sz="2000" dirty="0" smtClean="0">
                <a:solidFill>
                  <a:srgbClr val="4C2515"/>
                </a:solidFill>
                <a:cs typeface="B Nazanin" pitchFamily="2" charset="-78"/>
              </a:rPr>
              <a:t> </a:t>
            </a:r>
            <a:endParaRPr lang="fa-IR" sz="2000" dirty="0">
              <a:solidFill>
                <a:srgbClr val="4C2515"/>
              </a:solidFill>
              <a:cs typeface="B Nazanin" pitchFamily="2" charset="-78"/>
            </a:endParaRPr>
          </a:p>
          <a:p>
            <a:pPr lvl="1">
              <a:lnSpc>
                <a:spcPct val="120000"/>
              </a:lnSpc>
              <a:spcBef>
                <a:spcPts val="0"/>
              </a:spcBef>
              <a:spcAft>
                <a:spcPts val="600"/>
              </a:spcAft>
              <a:buFont typeface="Wingdings" panose="05000000000000000000" pitchFamily="2" charset="2"/>
              <a:buChar char="ü"/>
            </a:pPr>
            <a:endParaRPr lang="fa-IR" sz="2000" dirty="0" smtClean="0">
              <a:solidFill>
                <a:srgbClr val="4C2515"/>
              </a:solidFill>
              <a:cs typeface="B Nazanin" pitchFamily="2" charset="-78"/>
            </a:endParaRPr>
          </a:p>
        </p:txBody>
      </p:sp>
      <p:sp>
        <p:nvSpPr>
          <p:cNvPr id="7" name="Slide Number Placeholder 6"/>
          <p:cNvSpPr>
            <a:spLocks noGrp="1"/>
          </p:cNvSpPr>
          <p:nvPr>
            <p:ph type="sldNum" sz="quarter" idx="12"/>
          </p:nvPr>
        </p:nvSpPr>
        <p:spPr/>
        <p:txBody>
          <a:bodyPr/>
          <a:lstStyle/>
          <a:p>
            <a:fld id="{6FF741FC-4793-464C-832A-1831BF3053C5}" type="slidenum">
              <a:rPr lang="en-US" smtClean="0"/>
              <a:pPr/>
              <a:t>20</a:t>
            </a:fld>
            <a:endParaRPr lang="en-US"/>
          </a:p>
        </p:txBody>
      </p:sp>
      <p:sp>
        <p:nvSpPr>
          <p:cNvPr id="9" name="Rectangle 102"/>
          <p:cNvSpPr txBox="1">
            <a:spLocks noChangeArrowheads="1"/>
          </p:cNvSpPr>
          <p:nvPr/>
        </p:nvSpPr>
        <p:spPr>
          <a:xfrm>
            <a:off x="634421" y="350520"/>
            <a:ext cx="10917499" cy="8382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6200" algn="l"/>
            <a:r>
              <a:rPr lang="en-US" b="1" dirty="0" smtClean="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Times New Roman" panose="02020603050405020304" pitchFamily="18" charset="0"/>
              </a:rPr>
              <a:t>EddySonic System</a:t>
            </a:r>
            <a:endParaRPr lang="en-US" b="1" dirty="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Times New Roman" panose="02020603050405020304" pitchFamily="18" charset="0"/>
            </a:endParaRPr>
          </a:p>
        </p:txBody>
      </p:sp>
      <p:sp>
        <p:nvSpPr>
          <p:cNvPr id="2" name="Rectangle 1"/>
          <p:cNvSpPr/>
          <p:nvPr/>
        </p:nvSpPr>
        <p:spPr>
          <a:xfrm>
            <a:off x="6886255" y="769620"/>
            <a:ext cx="2355388" cy="175432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3600" b="1" dirty="0" smtClean="0">
                <a:ln w="22225">
                  <a:solidFill>
                    <a:schemeClr val="accent2"/>
                  </a:solidFill>
                  <a:prstDash val="solid"/>
                </a:ln>
                <a:solidFill>
                  <a:schemeClr val="accent2">
                    <a:lumMod val="40000"/>
                    <a:lumOff val="60000"/>
                  </a:schemeClr>
                </a:solidFill>
                <a:effectLst>
                  <a:outerShdw blurRad="50800" dist="38100" dir="5400000" algn="t" rotWithShape="0">
                    <a:prstClr val="black">
                      <a:alpha val="40000"/>
                    </a:prstClr>
                  </a:outerShdw>
                </a:effectLst>
                <a:latin typeface="Franklin Gothic Heavy" panose="020B0903020102020204" pitchFamily="34" charset="0"/>
                <a:cs typeface="B Yekan" panose="00000400000000000000" pitchFamily="2" charset="-78"/>
              </a:rPr>
              <a:t>We</a:t>
            </a:r>
          </a:p>
          <a:p>
            <a:pPr algn="ctr"/>
            <a:r>
              <a:rPr lang="en-US" sz="3600" b="1" dirty="0" smtClean="0">
                <a:ln w="22225">
                  <a:solidFill>
                    <a:schemeClr val="accent2"/>
                  </a:solidFill>
                  <a:prstDash val="solid"/>
                </a:ln>
                <a:solidFill>
                  <a:schemeClr val="accent2">
                    <a:lumMod val="40000"/>
                    <a:lumOff val="60000"/>
                  </a:schemeClr>
                </a:solidFill>
                <a:effectLst>
                  <a:outerShdw blurRad="50800" dist="38100" dir="5400000" algn="t" rotWithShape="0">
                    <a:prstClr val="black">
                      <a:alpha val="40000"/>
                    </a:prstClr>
                  </a:outerShdw>
                </a:effectLst>
                <a:latin typeface="Franklin Gothic Heavy" panose="020B0903020102020204" pitchFamily="34" charset="0"/>
                <a:cs typeface="B Yekan" panose="00000400000000000000" pitchFamily="2" charset="-78"/>
              </a:rPr>
              <a:t>hear Quality</a:t>
            </a:r>
            <a:endParaRPr lang="en-US" sz="3600" b="1" dirty="0">
              <a:ln w="22225">
                <a:solidFill>
                  <a:schemeClr val="accent2"/>
                </a:solidFill>
                <a:prstDash val="solid"/>
              </a:ln>
              <a:solidFill>
                <a:schemeClr val="accent2">
                  <a:lumMod val="40000"/>
                  <a:lumOff val="60000"/>
                </a:schemeClr>
              </a:solidFill>
              <a:effectLst>
                <a:outerShdw blurRad="50800" dist="38100" dir="5400000" algn="t" rotWithShape="0">
                  <a:prstClr val="black">
                    <a:alpha val="40000"/>
                  </a:prstClr>
                </a:outerShdw>
              </a:effectLst>
              <a:latin typeface="Franklin Gothic Heavy" panose="020B0903020102020204" pitchFamily="34" charset="0"/>
              <a:cs typeface="B Yekan" panose="00000400000000000000" pitchFamily="2" charset="-78"/>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1745" y="2382293"/>
            <a:ext cx="2469898" cy="4106696"/>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3900"/>
          <a:stretch/>
        </p:blipFill>
        <p:spPr>
          <a:xfrm>
            <a:off x="9269327" y="612775"/>
            <a:ext cx="2279902" cy="6108700"/>
          </a:xfrm>
          <a:prstGeom prst="rect">
            <a:avLst/>
          </a:prstGeom>
        </p:spPr>
      </p:pic>
    </p:spTree>
    <p:extLst>
      <p:ext uri="{BB962C8B-B14F-4D97-AF65-F5344CB8AC3E}">
        <p14:creationId xmlns:p14="http://schemas.microsoft.com/office/powerpoint/2010/main" val="3196383286"/>
      </p:ext>
    </p:extLst>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FF741FC-4793-464C-832A-1831BF3053C5}" type="slidenum">
              <a:rPr lang="en-US" smtClean="0"/>
              <a:pPr/>
              <a:t>21</a:t>
            </a:fld>
            <a:endParaRPr lang="en-US" dirty="0"/>
          </a:p>
        </p:txBody>
      </p:sp>
      <p:sp>
        <p:nvSpPr>
          <p:cNvPr id="8" name="Rectangle 102"/>
          <p:cNvSpPr txBox="1">
            <a:spLocks noChangeArrowheads="1"/>
          </p:cNvSpPr>
          <p:nvPr/>
        </p:nvSpPr>
        <p:spPr>
          <a:xfrm>
            <a:off x="889307" y="350520"/>
            <a:ext cx="10662613" cy="8382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6200" algn="l"/>
            <a:r>
              <a:rPr lang="en-US" dirty="0" smtClean="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rPr>
              <a:t>Applications</a:t>
            </a:r>
            <a:endParaRPr lang="en-US" b="1" dirty="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Times New Roman" panose="02020603050405020304" pitchFamily="18" charset="0"/>
            </a:endParaRPr>
          </a:p>
        </p:txBody>
      </p:sp>
      <p:sp>
        <p:nvSpPr>
          <p:cNvPr id="17" name="Rectangle 103"/>
          <p:cNvSpPr txBox="1">
            <a:spLocks noChangeArrowheads="1"/>
          </p:cNvSpPr>
          <p:nvPr/>
        </p:nvSpPr>
        <p:spPr>
          <a:xfrm>
            <a:off x="889307" y="1224560"/>
            <a:ext cx="7225993" cy="16075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spcAft>
                <a:spcPts val="1200"/>
              </a:spcAft>
            </a:pPr>
            <a:r>
              <a:rPr lang="en-US" sz="2400" dirty="0">
                <a:solidFill>
                  <a:srgbClr val="4C2515"/>
                </a:solidFill>
                <a:cs typeface="B Nazanin" pitchFamily="2" charset="-78"/>
              </a:rPr>
              <a:t>Nodularity </a:t>
            </a:r>
            <a:r>
              <a:rPr lang="en-US" sz="2400" dirty="0" smtClean="0">
                <a:solidFill>
                  <a:srgbClr val="4C2515"/>
                </a:solidFill>
                <a:cs typeface="B Nazanin" pitchFamily="2" charset="-78"/>
              </a:rPr>
              <a:t>test: Natural frequencies are highly correlated with Nodularity. Therefore, parts with low nodularity can be easily separated.</a:t>
            </a:r>
            <a:endParaRPr lang="fa-IR" sz="2400" dirty="0">
              <a:solidFill>
                <a:srgbClr val="4C2515"/>
              </a:solidFill>
              <a:cs typeface="B Nazanin" pitchFamily="2" charset="-78"/>
            </a:endParaRPr>
          </a:p>
        </p:txBody>
      </p:sp>
      <p:grpSp>
        <p:nvGrpSpPr>
          <p:cNvPr id="20" name="Group 19"/>
          <p:cNvGrpSpPr/>
          <p:nvPr/>
        </p:nvGrpSpPr>
        <p:grpSpPr>
          <a:xfrm>
            <a:off x="1082369" y="3219706"/>
            <a:ext cx="6845300" cy="3305091"/>
            <a:chOff x="4460569" y="3263900"/>
            <a:chExt cx="6845300" cy="3305091"/>
          </a:xfrm>
        </p:grpSpPr>
        <p:sp>
          <p:nvSpPr>
            <p:cNvPr id="21" name="TextBox 20"/>
            <p:cNvSpPr txBox="1"/>
            <p:nvPr/>
          </p:nvSpPr>
          <p:spPr>
            <a:xfrm>
              <a:off x="4460569" y="5984216"/>
              <a:ext cx="6717403" cy="584775"/>
            </a:xfrm>
            <a:prstGeom prst="rect">
              <a:avLst/>
            </a:prstGeom>
            <a:noFill/>
          </p:spPr>
          <p:txBody>
            <a:bodyPr wrap="square" rtlCol="0">
              <a:spAutoFit/>
            </a:bodyPr>
            <a:lstStyle/>
            <a:p>
              <a:pPr algn="ctr" rtl="1" fontAlgn="base">
                <a:spcBef>
                  <a:spcPct val="0"/>
                </a:spcBef>
                <a:spcAft>
                  <a:spcPct val="0"/>
                </a:spcAft>
              </a:pPr>
              <a:r>
                <a:rPr lang="en-US" sz="1600" dirty="0" smtClean="0">
                  <a:solidFill>
                    <a:prstClr val="black"/>
                  </a:solidFill>
                  <a:latin typeface="Arial" charset="0"/>
                  <a:cs typeface="B Nazanin" pitchFamily="2" charset="-78"/>
                </a:rPr>
                <a:t>Comparison between natural frequencies of “Good” and “Low Nodularity” parts</a:t>
              </a:r>
              <a:endParaRPr lang="en-US" sz="1600" dirty="0">
                <a:solidFill>
                  <a:prstClr val="black"/>
                </a:solidFill>
                <a:latin typeface="Arial" charset="0"/>
                <a:cs typeface="B Nazanin" pitchFamily="2" charset="-78"/>
              </a:endParaRPr>
            </a:p>
          </p:txBody>
        </p:sp>
        <p:pic>
          <p:nvPicPr>
            <p:cNvPr id="22" name="Picture 21" descr="FigR.emf"/>
            <p:cNvPicPr/>
            <p:nvPr/>
          </p:nvPicPr>
          <p:blipFill>
            <a:blip r:embed="rId3" cstate="print"/>
            <a:srcRect t="9955" b="6146"/>
            <a:stretch>
              <a:fillRect/>
            </a:stretch>
          </p:blipFill>
          <p:spPr>
            <a:xfrm>
              <a:off x="4460569" y="3263900"/>
              <a:ext cx="6845300" cy="2720316"/>
            </a:xfrm>
            <a:prstGeom prst="rect">
              <a:avLst/>
            </a:prstGeom>
          </p:spPr>
        </p:pic>
      </p:grpSp>
      <p:pic>
        <p:nvPicPr>
          <p:cNvPr id="13" name="Picture 12" descr="Nodularity.emz"/>
          <p:cNvPicPr>
            <a:picLocks noChangeAspect="1"/>
          </p:cNvPicPr>
          <p:nvPr/>
        </p:nvPicPr>
        <p:blipFill>
          <a:blip r:embed="rId4" cstate="print"/>
          <a:stretch>
            <a:fillRect/>
          </a:stretch>
        </p:blipFill>
        <p:spPr>
          <a:xfrm>
            <a:off x="8538510" y="762280"/>
            <a:ext cx="2887380" cy="5522439"/>
          </a:xfrm>
          <a:prstGeom prst="rect">
            <a:avLst/>
          </a:prstGeom>
        </p:spPr>
      </p:pic>
    </p:spTree>
    <p:extLst>
      <p:ext uri="{BB962C8B-B14F-4D97-AF65-F5344CB8AC3E}">
        <p14:creationId xmlns:p14="http://schemas.microsoft.com/office/powerpoint/2010/main" val="4205036267"/>
      </p:ext>
    </p:extLst>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FF741FC-4793-464C-832A-1831BF3053C5}" type="slidenum">
              <a:rPr lang="en-US" smtClean="0"/>
              <a:pPr/>
              <a:t>22</a:t>
            </a:fld>
            <a:endParaRPr lang="en-US" dirty="0"/>
          </a:p>
        </p:txBody>
      </p:sp>
      <p:sp>
        <p:nvSpPr>
          <p:cNvPr id="8" name="Rectangle 102"/>
          <p:cNvSpPr txBox="1">
            <a:spLocks noChangeArrowheads="1"/>
          </p:cNvSpPr>
          <p:nvPr/>
        </p:nvSpPr>
        <p:spPr>
          <a:xfrm>
            <a:off x="889307" y="350520"/>
            <a:ext cx="10662613" cy="8382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6200" algn="l"/>
            <a:r>
              <a:rPr lang="en-US" dirty="0" smtClean="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rPr>
              <a:t>Applications</a:t>
            </a:r>
            <a:endParaRPr lang="en-US" b="1" dirty="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Times New Roman" panose="02020603050405020304" pitchFamily="18" charset="0"/>
            </a:endParaRPr>
          </a:p>
        </p:txBody>
      </p:sp>
      <p:grpSp>
        <p:nvGrpSpPr>
          <p:cNvPr id="6" name="Group 5"/>
          <p:cNvGrpSpPr/>
          <p:nvPr/>
        </p:nvGrpSpPr>
        <p:grpSpPr>
          <a:xfrm>
            <a:off x="7490631" y="1414049"/>
            <a:ext cx="4061289" cy="5124863"/>
            <a:chOff x="688511" y="1060037"/>
            <a:chExt cx="4061289" cy="5124863"/>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511" y="1060037"/>
              <a:ext cx="4061289" cy="4610892"/>
            </a:xfrm>
            <a:prstGeom prst="rect">
              <a:avLst/>
            </a:prstGeom>
            <a:effectLst>
              <a:outerShdw blurRad="50800" dist="38100" dir="5400000" algn="t" rotWithShape="0">
                <a:prstClr val="black">
                  <a:alpha val="40000"/>
                </a:prstClr>
              </a:outerShdw>
            </a:effectLst>
          </p:spPr>
        </p:pic>
        <p:sp>
          <p:nvSpPr>
            <p:cNvPr id="11" name="Rectangle 103"/>
            <p:cNvSpPr txBox="1">
              <a:spLocks noChangeArrowheads="1"/>
            </p:cNvSpPr>
            <p:nvPr/>
          </p:nvSpPr>
          <p:spPr>
            <a:xfrm>
              <a:off x="688511" y="5670929"/>
              <a:ext cx="4060511" cy="5139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spcAft>
                  <a:spcPts val="1200"/>
                </a:spcAft>
                <a:buNone/>
              </a:pPr>
              <a:r>
                <a:rPr lang="en-US" sz="2000" i="1" dirty="0" smtClean="0">
                  <a:solidFill>
                    <a:srgbClr val="4C2515"/>
                  </a:solidFill>
                  <a:cs typeface="B Nazanin" pitchFamily="2" charset="-78"/>
                </a:rPr>
                <a:t>Peugeot Knuckle Arm</a:t>
              </a:r>
              <a:endParaRPr lang="fa-IR" sz="2000" i="1" dirty="0" smtClean="0">
                <a:solidFill>
                  <a:srgbClr val="4C2515"/>
                </a:solidFill>
                <a:cs typeface="B Nazanin" pitchFamily="2" charset="-78"/>
              </a:endParaRPr>
            </a:p>
          </p:txBody>
        </p:sp>
      </p:grpSp>
      <p:sp>
        <p:nvSpPr>
          <p:cNvPr id="17" name="Rectangle 103"/>
          <p:cNvSpPr txBox="1">
            <a:spLocks noChangeArrowheads="1"/>
          </p:cNvSpPr>
          <p:nvPr/>
        </p:nvSpPr>
        <p:spPr>
          <a:xfrm>
            <a:off x="889307" y="1224560"/>
            <a:ext cx="6303954" cy="10233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spcAft>
                <a:spcPts val="1200"/>
              </a:spcAft>
            </a:pPr>
            <a:r>
              <a:rPr lang="en-US" sz="2400" dirty="0" smtClean="0">
                <a:solidFill>
                  <a:srgbClr val="4C2515"/>
                </a:solidFill>
                <a:cs typeface="B Nazanin" pitchFamily="2" charset="-78"/>
              </a:rPr>
              <a:t>Peugeot Knuckle Arm: Nodularity </a:t>
            </a:r>
            <a:r>
              <a:rPr lang="en-US" sz="2400" dirty="0">
                <a:solidFill>
                  <a:srgbClr val="4C2515"/>
                </a:solidFill>
                <a:cs typeface="B Nazanin" pitchFamily="2" charset="-78"/>
              </a:rPr>
              <a:t>test, Crack detection, Cold shut, Dimensional variations</a:t>
            </a:r>
            <a:endParaRPr lang="fa-IR" sz="2400" dirty="0">
              <a:solidFill>
                <a:srgbClr val="4C2515"/>
              </a:solidFill>
              <a:cs typeface="B Nazanin" pitchFamily="2" charset="-78"/>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307" y="2573526"/>
            <a:ext cx="6303954" cy="3451415"/>
          </a:xfrm>
          <a:prstGeom prst="rect">
            <a:avLst/>
          </a:prstGeom>
        </p:spPr>
      </p:pic>
    </p:spTree>
    <p:extLst>
      <p:ext uri="{BB962C8B-B14F-4D97-AF65-F5344CB8AC3E}">
        <p14:creationId xmlns:p14="http://schemas.microsoft.com/office/powerpoint/2010/main" val="3059383960"/>
      </p:ext>
    </p:extLst>
  </p:cSld>
  <p:clrMapOvr>
    <a:masterClrMapping/>
  </p:clrMapOvr>
  <p:transition>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FF741FC-4793-464C-832A-1831BF3053C5}" type="slidenum">
              <a:rPr lang="en-US" smtClean="0"/>
              <a:pPr/>
              <a:t>23</a:t>
            </a:fld>
            <a:endParaRPr lang="en-US" dirty="0"/>
          </a:p>
        </p:txBody>
      </p:sp>
      <p:sp>
        <p:nvSpPr>
          <p:cNvPr id="8" name="Rectangle 102"/>
          <p:cNvSpPr txBox="1">
            <a:spLocks noChangeArrowheads="1"/>
          </p:cNvSpPr>
          <p:nvPr/>
        </p:nvSpPr>
        <p:spPr>
          <a:xfrm>
            <a:off x="889307" y="350520"/>
            <a:ext cx="10662613" cy="8382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6200" algn="l"/>
            <a:r>
              <a:rPr lang="en-US" dirty="0" smtClean="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rPr>
              <a:t>Applications</a:t>
            </a:r>
            <a:endParaRPr lang="en-US" b="1" dirty="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Times New Roman" panose="02020603050405020304" pitchFamily="18" charset="0"/>
            </a:endParaRPr>
          </a:p>
        </p:txBody>
      </p:sp>
      <p:grpSp>
        <p:nvGrpSpPr>
          <p:cNvPr id="2" name="Group 1"/>
          <p:cNvGrpSpPr/>
          <p:nvPr/>
        </p:nvGrpSpPr>
        <p:grpSpPr>
          <a:xfrm>
            <a:off x="728170" y="4382035"/>
            <a:ext cx="3492193" cy="2475965"/>
            <a:chOff x="7655221" y="4382035"/>
            <a:chExt cx="3492193" cy="2475965"/>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0658" y="4382035"/>
              <a:ext cx="2941320" cy="1786493"/>
            </a:xfrm>
            <a:prstGeom prst="rect">
              <a:avLst/>
            </a:prstGeom>
            <a:effectLst>
              <a:outerShdw blurRad="50800" dist="38100" dir="5400000" algn="t" rotWithShape="0">
                <a:prstClr val="black">
                  <a:alpha val="40000"/>
                </a:prstClr>
              </a:outerShdw>
            </a:effectLst>
          </p:spPr>
        </p:pic>
        <p:sp>
          <p:nvSpPr>
            <p:cNvPr id="13" name="Rectangle 103"/>
            <p:cNvSpPr txBox="1">
              <a:spLocks noChangeArrowheads="1"/>
            </p:cNvSpPr>
            <p:nvPr/>
          </p:nvSpPr>
          <p:spPr>
            <a:xfrm>
              <a:off x="7655221" y="6174878"/>
              <a:ext cx="3492193" cy="6831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spcAft>
                  <a:spcPts val="1200"/>
                </a:spcAft>
                <a:buNone/>
              </a:pPr>
              <a:r>
                <a:rPr lang="en-US" sz="2000" i="1" dirty="0" smtClean="0">
                  <a:solidFill>
                    <a:srgbClr val="4C2515"/>
                  </a:solidFill>
                  <a:cs typeface="B Nazanin" pitchFamily="2" charset="-78"/>
                </a:rPr>
                <a:t>Peugeot Axle </a:t>
              </a:r>
              <a:r>
                <a:rPr lang="en-US" sz="2000" i="1" dirty="0" err="1" smtClean="0">
                  <a:solidFill>
                    <a:srgbClr val="4C2515"/>
                  </a:solidFill>
                  <a:cs typeface="B Nazanin" pitchFamily="2" charset="-78"/>
                </a:rPr>
                <a:t>Crossmember</a:t>
              </a:r>
              <a:r>
                <a:rPr lang="en-US" sz="2000" i="1" dirty="0" smtClean="0">
                  <a:solidFill>
                    <a:srgbClr val="4C2515"/>
                  </a:solidFill>
                  <a:cs typeface="B Nazanin" pitchFamily="2" charset="-78"/>
                </a:rPr>
                <a:t> Arm</a:t>
              </a:r>
              <a:endParaRPr lang="fa-IR" sz="2000" i="1" dirty="0" smtClean="0">
                <a:solidFill>
                  <a:srgbClr val="4C2515"/>
                </a:solidFill>
                <a:cs typeface="B Nazanin" pitchFamily="2" charset="-78"/>
              </a:endParaRPr>
            </a:p>
          </p:txBody>
        </p:sp>
      </p:grpSp>
      <p:sp>
        <p:nvSpPr>
          <p:cNvPr id="17" name="Rectangle 103"/>
          <p:cNvSpPr txBox="1">
            <a:spLocks noChangeArrowheads="1"/>
          </p:cNvSpPr>
          <p:nvPr/>
        </p:nvSpPr>
        <p:spPr>
          <a:xfrm>
            <a:off x="889307" y="1224560"/>
            <a:ext cx="6705293" cy="10233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spcAft>
                <a:spcPts val="1200"/>
              </a:spcAft>
            </a:pPr>
            <a:r>
              <a:rPr lang="en-US" sz="2400" dirty="0" smtClean="0">
                <a:solidFill>
                  <a:srgbClr val="4C2515"/>
                </a:solidFill>
                <a:cs typeface="B Nazanin" pitchFamily="2" charset="-78"/>
              </a:rPr>
              <a:t>Peugeot Axle </a:t>
            </a:r>
            <a:r>
              <a:rPr lang="en-US" sz="2400" dirty="0" err="1" smtClean="0">
                <a:solidFill>
                  <a:srgbClr val="4C2515"/>
                </a:solidFill>
                <a:cs typeface="B Nazanin" pitchFamily="2" charset="-78"/>
              </a:rPr>
              <a:t>Crossmember</a:t>
            </a:r>
            <a:r>
              <a:rPr lang="en-US" sz="2400" dirty="0" smtClean="0">
                <a:solidFill>
                  <a:srgbClr val="4C2515"/>
                </a:solidFill>
                <a:cs typeface="B Nazanin" pitchFamily="2" charset="-78"/>
              </a:rPr>
              <a:t> Arm: Nodularity </a:t>
            </a:r>
            <a:r>
              <a:rPr lang="en-US" sz="2400" dirty="0">
                <a:solidFill>
                  <a:srgbClr val="4C2515"/>
                </a:solidFill>
                <a:cs typeface="B Nazanin" pitchFamily="2" charset="-78"/>
              </a:rPr>
              <a:t>test</a:t>
            </a:r>
            <a:r>
              <a:rPr lang="en-US" sz="2400" dirty="0" smtClean="0">
                <a:solidFill>
                  <a:srgbClr val="4C2515"/>
                </a:solidFill>
                <a:cs typeface="B Nazanin" pitchFamily="2" charset="-78"/>
              </a:rPr>
              <a:t>, </a:t>
            </a:r>
            <a:r>
              <a:rPr lang="en-US" sz="2400" dirty="0">
                <a:solidFill>
                  <a:srgbClr val="4C2515"/>
                </a:solidFill>
                <a:cs typeface="B Nazanin" pitchFamily="2" charset="-78"/>
              </a:rPr>
              <a:t>Cold shut, Dimensional variations</a:t>
            </a:r>
            <a:endParaRPr lang="fa-IR" sz="2400" dirty="0">
              <a:solidFill>
                <a:srgbClr val="4C2515"/>
              </a:solidFill>
              <a:cs typeface="B Nazanin" pitchFamily="2" charset="-78"/>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1456" y="1689100"/>
            <a:ext cx="6078288" cy="4667250"/>
          </a:xfrm>
          <a:prstGeom prst="rect">
            <a:avLst/>
          </a:prstGeom>
        </p:spPr>
      </p:pic>
      <p:grpSp>
        <p:nvGrpSpPr>
          <p:cNvPr id="15" name="Group 14"/>
          <p:cNvGrpSpPr/>
          <p:nvPr/>
        </p:nvGrpSpPr>
        <p:grpSpPr>
          <a:xfrm>
            <a:off x="588316" y="2283740"/>
            <a:ext cx="3771899" cy="2174331"/>
            <a:chOff x="7549351" y="4182019"/>
            <a:chExt cx="3771899" cy="2174331"/>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0658" y="4182019"/>
              <a:ext cx="2941320" cy="1466347"/>
            </a:xfrm>
            <a:prstGeom prst="rect">
              <a:avLst/>
            </a:prstGeom>
            <a:effectLst>
              <a:outerShdw blurRad="50800" dist="38100" dir="5400000" algn="t" rotWithShape="0">
                <a:prstClr val="black">
                  <a:alpha val="40000"/>
                </a:prstClr>
              </a:outerShdw>
            </a:effectLst>
          </p:spPr>
        </p:pic>
        <p:sp>
          <p:nvSpPr>
            <p:cNvPr id="18" name="Rectangle 103"/>
            <p:cNvSpPr txBox="1">
              <a:spLocks noChangeArrowheads="1"/>
            </p:cNvSpPr>
            <p:nvPr/>
          </p:nvSpPr>
          <p:spPr>
            <a:xfrm>
              <a:off x="7549351" y="5642394"/>
              <a:ext cx="3771899" cy="7139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spcAft>
                  <a:spcPts val="1200"/>
                </a:spcAft>
                <a:buNone/>
              </a:pPr>
              <a:r>
                <a:rPr lang="en-US" sz="2000" i="1" dirty="0" smtClean="0">
                  <a:solidFill>
                    <a:srgbClr val="4C2515"/>
                  </a:solidFill>
                  <a:cs typeface="B Nazanin" pitchFamily="2" charset="-78"/>
                </a:rPr>
                <a:t>Peugeot Axle </a:t>
              </a:r>
              <a:r>
                <a:rPr lang="en-US" sz="2000" i="1" dirty="0" err="1" smtClean="0">
                  <a:solidFill>
                    <a:srgbClr val="4C2515"/>
                  </a:solidFill>
                  <a:cs typeface="B Nazanin" pitchFamily="2" charset="-78"/>
                </a:rPr>
                <a:t>Crossmember</a:t>
              </a:r>
              <a:r>
                <a:rPr lang="en-US" sz="2000" i="1" dirty="0" smtClean="0">
                  <a:solidFill>
                    <a:srgbClr val="4C2515"/>
                  </a:solidFill>
                  <a:cs typeface="B Nazanin" pitchFamily="2" charset="-78"/>
                </a:rPr>
                <a:t> Arm</a:t>
              </a:r>
              <a:endParaRPr lang="fa-IR" sz="2000" i="1" dirty="0" smtClean="0">
                <a:solidFill>
                  <a:srgbClr val="4C2515"/>
                </a:solidFill>
                <a:cs typeface="B Nazanin" pitchFamily="2" charset="-78"/>
              </a:endParaRPr>
            </a:p>
          </p:txBody>
        </p:sp>
      </p:grpSp>
    </p:spTree>
    <p:extLst>
      <p:ext uri="{BB962C8B-B14F-4D97-AF65-F5344CB8AC3E}">
        <p14:creationId xmlns:p14="http://schemas.microsoft.com/office/powerpoint/2010/main" val="2157925348"/>
      </p:ext>
    </p:extLst>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FF741FC-4793-464C-832A-1831BF3053C5}" type="slidenum">
              <a:rPr lang="en-US" smtClean="0"/>
              <a:pPr/>
              <a:t>24</a:t>
            </a:fld>
            <a:endParaRPr lang="en-US" dirty="0"/>
          </a:p>
        </p:txBody>
      </p:sp>
      <p:sp>
        <p:nvSpPr>
          <p:cNvPr id="8" name="Rectangle 102"/>
          <p:cNvSpPr txBox="1">
            <a:spLocks noChangeArrowheads="1"/>
          </p:cNvSpPr>
          <p:nvPr/>
        </p:nvSpPr>
        <p:spPr>
          <a:xfrm>
            <a:off x="889307" y="350520"/>
            <a:ext cx="10662613" cy="8382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6200" algn="l"/>
            <a:r>
              <a:rPr lang="en-US" dirty="0" smtClean="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rPr>
              <a:t>Applications</a:t>
            </a:r>
            <a:endParaRPr lang="en-US" b="1" dirty="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Times New Roman" panose="02020603050405020304" pitchFamily="18" charset="0"/>
            </a:endParaRPr>
          </a:p>
        </p:txBody>
      </p:sp>
      <p:grpSp>
        <p:nvGrpSpPr>
          <p:cNvPr id="4" name="Group 3"/>
          <p:cNvGrpSpPr/>
          <p:nvPr/>
        </p:nvGrpSpPr>
        <p:grpSpPr>
          <a:xfrm>
            <a:off x="1032155" y="2765617"/>
            <a:ext cx="2886627" cy="3590733"/>
            <a:chOff x="4896721" y="2605447"/>
            <a:chExt cx="2886627" cy="3590733"/>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7110" y="2605447"/>
              <a:ext cx="2886238" cy="3042920"/>
            </a:xfrm>
            <a:prstGeom prst="rect">
              <a:avLst/>
            </a:prstGeom>
            <a:effectLst>
              <a:outerShdw blurRad="50800" dist="38100" dir="5400000" algn="t" rotWithShape="0">
                <a:prstClr val="black">
                  <a:alpha val="40000"/>
                </a:prstClr>
              </a:outerShdw>
            </a:effectLst>
          </p:spPr>
        </p:pic>
        <p:sp>
          <p:nvSpPr>
            <p:cNvPr id="12" name="Rectangle 103"/>
            <p:cNvSpPr txBox="1">
              <a:spLocks noChangeArrowheads="1"/>
            </p:cNvSpPr>
            <p:nvPr/>
          </p:nvSpPr>
          <p:spPr>
            <a:xfrm>
              <a:off x="4896721" y="5659647"/>
              <a:ext cx="2886238" cy="5365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spcAft>
                  <a:spcPts val="1200"/>
                </a:spcAft>
                <a:buNone/>
              </a:pPr>
              <a:r>
                <a:rPr lang="en-US" sz="2000" i="1" dirty="0" smtClean="0">
                  <a:solidFill>
                    <a:srgbClr val="4C2515"/>
                  </a:solidFill>
                  <a:cs typeface="B Nazanin" pitchFamily="2" charset="-78"/>
                </a:rPr>
                <a:t>Kia Pride Brake Caliper</a:t>
              </a:r>
              <a:endParaRPr lang="fa-IR" sz="2000" i="1" dirty="0" smtClean="0">
                <a:solidFill>
                  <a:srgbClr val="4C2515"/>
                </a:solidFill>
                <a:cs typeface="B Nazanin" pitchFamily="2" charset="-78"/>
              </a:endParaRPr>
            </a:p>
          </p:txBody>
        </p:sp>
      </p:grpSp>
      <p:sp>
        <p:nvSpPr>
          <p:cNvPr id="17" name="Rectangle 103"/>
          <p:cNvSpPr txBox="1">
            <a:spLocks noChangeArrowheads="1"/>
          </p:cNvSpPr>
          <p:nvPr/>
        </p:nvSpPr>
        <p:spPr>
          <a:xfrm>
            <a:off x="889307" y="1224560"/>
            <a:ext cx="6298893" cy="10233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spcAft>
                <a:spcPts val="1200"/>
              </a:spcAft>
            </a:pPr>
            <a:r>
              <a:rPr lang="en-US" sz="2400" dirty="0" smtClean="0">
                <a:solidFill>
                  <a:srgbClr val="4C2515"/>
                </a:solidFill>
                <a:cs typeface="B Nazanin" pitchFamily="2" charset="-78"/>
              </a:rPr>
              <a:t>Brake Caliper: Nodularity </a:t>
            </a:r>
            <a:r>
              <a:rPr lang="en-US" sz="2400" dirty="0">
                <a:solidFill>
                  <a:srgbClr val="4C2515"/>
                </a:solidFill>
                <a:cs typeface="B Nazanin" pitchFamily="2" charset="-78"/>
              </a:rPr>
              <a:t>test, Crack detection, Cold shut, Dimensional variations</a:t>
            </a:r>
            <a:endParaRPr lang="fa-IR" sz="2400" dirty="0">
              <a:solidFill>
                <a:srgbClr val="4C2515"/>
              </a:solidFill>
              <a:cs typeface="B Nazanin" pitchFamily="2" charset="-78"/>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7420" y="2152253"/>
            <a:ext cx="6794500" cy="4204097"/>
          </a:xfrm>
          <a:prstGeom prst="rect">
            <a:avLst/>
          </a:prstGeom>
        </p:spPr>
      </p:pic>
    </p:spTree>
    <p:extLst>
      <p:ext uri="{BB962C8B-B14F-4D97-AF65-F5344CB8AC3E}">
        <p14:creationId xmlns:p14="http://schemas.microsoft.com/office/powerpoint/2010/main" val="1825786009"/>
      </p:ext>
    </p:extLst>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FF741FC-4793-464C-832A-1831BF3053C5}" type="slidenum">
              <a:rPr lang="en-US" smtClean="0"/>
              <a:pPr/>
              <a:t>25</a:t>
            </a:fld>
            <a:endParaRPr lang="en-US" dirty="0"/>
          </a:p>
        </p:txBody>
      </p:sp>
      <p:sp>
        <p:nvSpPr>
          <p:cNvPr id="8" name="Rectangle 102"/>
          <p:cNvSpPr txBox="1">
            <a:spLocks noChangeArrowheads="1"/>
          </p:cNvSpPr>
          <p:nvPr/>
        </p:nvSpPr>
        <p:spPr>
          <a:xfrm>
            <a:off x="702762" y="350520"/>
            <a:ext cx="10849158" cy="8382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6200" algn="l"/>
            <a:r>
              <a:rPr lang="en-US" dirty="0" smtClean="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rPr>
              <a:t>Applications</a:t>
            </a:r>
            <a:endParaRPr lang="en-US" b="1" dirty="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Times New Roman" panose="02020603050405020304" pitchFamily="18" charset="0"/>
            </a:endParaRPr>
          </a:p>
        </p:txBody>
      </p:sp>
      <p:sp>
        <p:nvSpPr>
          <p:cNvPr id="17" name="Rectangle 103"/>
          <p:cNvSpPr txBox="1">
            <a:spLocks noChangeArrowheads="1"/>
          </p:cNvSpPr>
          <p:nvPr/>
        </p:nvSpPr>
        <p:spPr>
          <a:xfrm>
            <a:off x="790519" y="1224560"/>
            <a:ext cx="10563281" cy="8582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spcBef>
                <a:spcPts val="0"/>
              </a:spcBef>
              <a:spcAft>
                <a:spcPts val="1200"/>
              </a:spcAft>
            </a:pPr>
            <a:r>
              <a:rPr lang="en-US" sz="2400" dirty="0" smtClean="0">
                <a:solidFill>
                  <a:srgbClr val="4C2515"/>
                </a:solidFill>
                <a:cs typeface="B Nazanin" pitchFamily="2" charset="-78"/>
              </a:rPr>
              <a:t>Peugeot Axle Suspension Arm: Nodularity test, Crack detection, Cold shut, Dimensional variations</a:t>
            </a:r>
            <a:endParaRPr lang="fa-IR" sz="2400" dirty="0" smtClean="0">
              <a:solidFill>
                <a:srgbClr val="4C2515"/>
              </a:solidFill>
              <a:cs typeface="B Nazanin" pitchFamily="2" charset="-78"/>
            </a:endParaRPr>
          </a:p>
        </p:txBody>
      </p:sp>
      <p:grpSp>
        <p:nvGrpSpPr>
          <p:cNvPr id="3" name="Group 2"/>
          <p:cNvGrpSpPr/>
          <p:nvPr/>
        </p:nvGrpSpPr>
        <p:grpSpPr>
          <a:xfrm>
            <a:off x="970256" y="2918916"/>
            <a:ext cx="2874384" cy="3437434"/>
            <a:chOff x="4908964" y="2947450"/>
            <a:chExt cx="2874384" cy="3437434"/>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8964" y="2947450"/>
              <a:ext cx="2874384" cy="2723479"/>
            </a:xfrm>
            <a:prstGeom prst="rect">
              <a:avLst/>
            </a:prstGeom>
            <a:effectLst>
              <a:outerShdw blurRad="50800" dist="38100" dir="5400000" algn="t" rotWithShape="0">
                <a:prstClr val="black">
                  <a:alpha val="40000"/>
                </a:prstClr>
              </a:outerShdw>
            </a:effectLst>
          </p:spPr>
        </p:pic>
        <p:sp>
          <p:nvSpPr>
            <p:cNvPr id="22" name="Rectangle 103"/>
            <p:cNvSpPr txBox="1">
              <a:spLocks noChangeArrowheads="1"/>
            </p:cNvSpPr>
            <p:nvPr/>
          </p:nvSpPr>
          <p:spPr>
            <a:xfrm>
              <a:off x="4923215" y="5670929"/>
              <a:ext cx="2671385" cy="7139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spcAft>
                  <a:spcPts val="1200"/>
                </a:spcAft>
                <a:buNone/>
              </a:pPr>
              <a:r>
                <a:rPr lang="en-US" sz="2000" i="1" dirty="0" smtClean="0">
                  <a:solidFill>
                    <a:srgbClr val="4C2515"/>
                  </a:solidFill>
                  <a:cs typeface="B Nazanin" pitchFamily="2" charset="-78"/>
                </a:rPr>
                <a:t>Peugeot Axle Suspension Arm</a:t>
              </a:r>
              <a:endParaRPr lang="fa-IR" sz="2000" i="1" dirty="0" smtClean="0">
                <a:solidFill>
                  <a:srgbClr val="4C2515"/>
                </a:solidFill>
                <a:cs typeface="B Nazanin" pitchFamily="2" charset="-78"/>
              </a:endParaRPr>
            </a:p>
          </p:txBody>
        </p:sp>
      </p:gr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8563" y="2007326"/>
            <a:ext cx="6800138" cy="4349024"/>
          </a:xfrm>
          <a:prstGeom prst="rect">
            <a:avLst/>
          </a:prstGeom>
        </p:spPr>
      </p:pic>
    </p:spTree>
    <p:extLst>
      <p:ext uri="{BB962C8B-B14F-4D97-AF65-F5344CB8AC3E}">
        <p14:creationId xmlns:p14="http://schemas.microsoft.com/office/powerpoint/2010/main" val="961934960"/>
      </p:ext>
    </p:extLst>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FF741FC-4793-464C-832A-1831BF3053C5}" type="slidenum">
              <a:rPr lang="en-US" smtClean="0"/>
              <a:pPr/>
              <a:t>26</a:t>
            </a:fld>
            <a:endParaRPr lang="en-US" dirty="0"/>
          </a:p>
        </p:txBody>
      </p:sp>
      <p:sp>
        <p:nvSpPr>
          <p:cNvPr id="8" name="Rectangle 102"/>
          <p:cNvSpPr txBox="1">
            <a:spLocks noChangeArrowheads="1"/>
          </p:cNvSpPr>
          <p:nvPr/>
        </p:nvSpPr>
        <p:spPr>
          <a:xfrm>
            <a:off x="702762" y="350520"/>
            <a:ext cx="10849158" cy="8382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6200" algn="l"/>
            <a:r>
              <a:rPr lang="en-US" dirty="0" smtClean="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rPr>
              <a:t>Applications</a:t>
            </a:r>
            <a:endParaRPr lang="en-US" b="1" dirty="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Times New Roman" panose="02020603050405020304" pitchFamily="18" charset="0"/>
            </a:endParaRPr>
          </a:p>
        </p:txBody>
      </p:sp>
      <p:sp>
        <p:nvSpPr>
          <p:cNvPr id="17" name="Rectangle 103"/>
          <p:cNvSpPr txBox="1">
            <a:spLocks noChangeArrowheads="1"/>
          </p:cNvSpPr>
          <p:nvPr/>
        </p:nvSpPr>
        <p:spPr>
          <a:xfrm>
            <a:off x="790519" y="1224560"/>
            <a:ext cx="6359581" cy="14170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spcBef>
                <a:spcPts val="0"/>
              </a:spcBef>
              <a:spcAft>
                <a:spcPts val="1200"/>
              </a:spcAft>
            </a:pPr>
            <a:r>
              <a:rPr lang="en-US" sz="2400" dirty="0" smtClean="0">
                <a:solidFill>
                  <a:srgbClr val="4C2515"/>
                </a:solidFill>
                <a:cs typeface="B Nazanin" pitchFamily="2" charset="-78"/>
              </a:rPr>
              <a:t>Kia Pride Knuckle Arm: Nodularity test, Residual stress, Hardness variations, Cold shut, Dimensional variations</a:t>
            </a:r>
            <a:endParaRPr lang="fa-IR" sz="2400" dirty="0" smtClean="0">
              <a:solidFill>
                <a:srgbClr val="4C2515"/>
              </a:solidFill>
              <a:cs typeface="B Nazanin" pitchFamily="2" charset="-78"/>
            </a:endParaRPr>
          </a:p>
        </p:txBody>
      </p:sp>
      <p:pic>
        <p:nvPicPr>
          <p:cNvPr id="13" name="Picture 2" descr="D:\SonicDiagnostic\Website\Photos\Gallery\(11) Knuckle Arms NDT Station.jpg"/>
          <p:cNvPicPr>
            <a:picLocks noChangeAspect="1" noChangeArrowheads="1"/>
          </p:cNvPicPr>
          <p:nvPr/>
        </p:nvPicPr>
        <p:blipFill rotWithShape="1">
          <a:blip r:embed="rId3" cstate="print">
            <a:lum bright="10000"/>
          </a:blip>
          <a:srcRect l="9762"/>
          <a:stretch/>
        </p:blipFill>
        <p:spPr bwMode="auto">
          <a:xfrm>
            <a:off x="7910063" y="3640030"/>
            <a:ext cx="3672077" cy="2562630"/>
          </a:xfrm>
          <a:prstGeom prst="rect">
            <a:avLst/>
          </a:prstGeom>
          <a:noFill/>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3369" y="778463"/>
            <a:ext cx="3608551" cy="2544469"/>
          </a:xfrm>
          <a:prstGeom prst="rect">
            <a:avLst/>
          </a:prstGeom>
          <a:effectLst>
            <a:outerShdw blurRad="50800" dist="38100" dir="5400000" algn="t" rotWithShape="0">
              <a:prstClr val="black">
                <a:alpha val="40000"/>
              </a:prstClr>
            </a:outerShdw>
          </a:effectLst>
        </p:spPr>
      </p:pic>
      <p:pic>
        <p:nvPicPr>
          <p:cNvPr id="15" name="Picture 14" descr="Pride Arm non-uniformity graphs.emz"/>
          <p:cNvPicPr>
            <a:picLocks noChangeAspect="1"/>
          </p:cNvPicPr>
          <p:nvPr/>
        </p:nvPicPr>
        <p:blipFill>
          <a:blip r:embed="rId5" cstate="print"/>
          <a:stretch>
            <a:fillRect/>
          </a:stretch>
        </p:blipFill>
        <p:spPr>
          <a:xfrm>
            <a:off x="601175" y="4799081"/>
            <a:ext cx="6705600" cy="1425644"/>
          </a:xfrm>
          <a:prstGeom prst="rect">
            <a:avLst/>
          </a:prstGeom>
        </p:spPr>
      </p:pic>
      <p:pic>
        <p:nvPicPr>
          <p:cNvPr id="16" name="Picture 15" descr="Pride Arm non-uniformity.emz"/>
          <p:cNvPicPr>
            <a:picLocks noChangeAspect="1"/>
          </p:cNvPicPr>
          <p:nvPr/>
        </p:nvPicPr>
        <p:blipFill>
          <a:blip r:embed="rId6" cstate="print"/>
          <a:stretch>
            <a:fillRect/>
          </a:stretch>
        </p:blipFill>
        <p:spPr>
          <a:xfrm>
            <a:off x="4916843" y="2400274"/>
            <a:ext cx="2151977" cy="2184697"/>
          </a:xfrm>
          <a:prstGeom prst="rect">
            <a:avLst/>
          </a:prstGeom>
          <a:ln>
            <a:noFill/>
          </a:ln>
          <a:effectLst>
            <a:outerShdw blurRad="292100" dist="139700" dir="2700000" algn="tl" rotWithShape="0">
              <a:srgbClr val="333333">
                <a:alpha val="65000"/>
              </a:srgbClr>
            </a:outerShdw>
          </a:effectLst>
        </p:spPr>
      </p:pic>
      <p:sp>
        <p:nvSpPr>
          <p:cNvPr id="20" name="Rectangle 103"/>
          <p:cNvSpPr txBox="1">
            <a:spLocks noChangeArrowheads="1"/>
          </p:cNvSpPr>
          <p:nvPr/>
        </p:nvSpPr>
        <p:spPr>
          <a:xfrm>
            <a:off x="918675" y="6207504"/>
            <a:ext cx="2705100" cy="5139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spcAft>
                <a:spcPts val="1200"/>
              </a:spcAft>
              <a:buNone/>
            </a:pPr>
            <a:r>
              <a:rPr lang="en-US" sz="1800" i="1" dirty="0" smtClean="0">
                <a:solidFill>
                  <a:srgbClr val="4C2515"/>
                </a:solidFill>
                <a:cs typeface="B Nazanin" pitchFamily="2" charset="-78"/>
              </a:rPr>
              <a:t>Frequencies of Good part</a:t>
            </a:r>
            <a:endParaRPr lang="fa-IR" sz="1800" i="1" dirty="0" smtClean="0">
              <a:solidFill>
                <a:srgbClr val="4C2515"/>
              </a:solidFill>
              <a:cs typeface="B Nazanin" pitchFamily="2" charset="-78"/>
            </a:endParaRPr>
          </a:p>
        </p:txBody>
      </p:sp>
      <p:sp>
        <p:nvSpPr>
          <p:cNvPr id="23" name="Rectangle 103"/>
          <p:cNvSpPr txBox="1">
            <a:spLocks noChangeArrowheads="1"/>
          </p:cNvSpPr>
          <p:nvPr/>
        </p:nvSpPr>
        <p:spPr>
          <a:xfrm>
            <a:off x="4074494" y="6207503"/>
            <a:ext cx="3289300" cy="5139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spcAft>
                <a:spcPts val="1200"/>
              </a:spcAft>
              <a:buNone/>
            </a:pPr>
            <a:r>
              <a:rPr lang="en-US" sz="1800" i="1" dirty="0" smtClean="0">
                <a:solidFill>
                  <a:srgbClr val="4C2515"/>
                </a:solidFill>
                <a:cs typeface="B Nazanin" pitchFamily="2" charset="-78"/>
              </a:rPr>
              <a:t>Bad part with hardness deviation</a:t>
            </a:r>
            <a:endParaRPr lang="fa-IR" sz="1800" i="1" dirty="0" smtClean="0">
              <a:solidFill>
                <a:srgbClr val="4C2515"/>
              </a:solidFill>
              <a:cs typeface="B Nazanin" pitchFamily="2" charset="-78"/>
            </a:endParaRPr>
          </a:p>
        </p:txBody>
      </p:sp>
      <p:sp>
        <p:nvSpPr>
          <p:cNvPr id="24" name="Rectangle 103"/>
          <p:cNvSpPr txBox="1">
            <a:spLocks noChangeArrowheads="1"/>
          </p:cNvSpPr>
          <p:nvPr/>
        </p:nvSpPr>
        <p:spPr>
          <a:xfrm>
            <a:off x="2790529" y="2940680"/>
            <a:ext cx="2126314" cy="11675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spcBef>
                <a:spcPts val="0"/>
              </a:spcBef>
              <a:spcAft>
                <a:spcPts val="1200"/>
              </a:spcAft>
              <a:buNone/>
            </a:pPr>
            <a:r>
              <a:rPr lang="en-US" sz="1800" i="1" dirty="0" smtClean="0">
                <a:solidFill>
                  <a:srgbClr val="4C2515"/>
                </a:solidFill>
                <a:cs typeface="B Nazanin" pitchFamily="2" charset="-78"/>
              </a:rPr>
              <a:t>As-Cast part before annealing</a:t>
            </a:r>
            <a:endParaRPr lang="fa-IR" sz="1800" i="1" dirty="0" smtClean="0">
              <a:solidFill>
                <a:srgbClr val="4C2515"/>
              </a:solidFill>
              <a:cs typeface="B Nazanin" pitchFamily="2" charset="-78"/>
            </a:endParaRPr>
          </a:p>
        </p:txBody>
      </p:sp>
      <p:sp>
        <p:nvSpPr>
          <p:cNvPr id="25" name="Rectangle 103"/>
          <p:cNvSpPr txBox="1">
            <a:spLocks noChangeArrowheads="1"/>
          </p:cNvSpPr>
          <p:nvPr/>
        </p:nvSpPr>
        <p:spPr>
          <a:xfrm>
            <a:off x="7757494" y="6202660"/>
            <a:ext cx="3850640" cy="5139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spcAft>
                <a:spcPts val="1200"/>
              </a:spcAft>
              <a:buNone/>
            </a:pPr>
            <a:r>
              <a:rPr lang="en-US" sz="1800" i="1" dirty="0" smtClean="0">
                <a:solidFill>
                  <a:srgbClr val="4C2515"/>
                </a:solidFill>
                <a:cs typeface="B Nazanin" pitchFamily="2" charset="-78"/>
              </a:rPr>
              <a:t>Kia Pride Knuckle Arm Test Line</a:t>
            </a:r>
            <a:endParaRPr lang="fa-IR" sz="1800" i="1" dirty="0" smtClean="0">
              <a:solidFill>
                <a:srgbClr val="4C2515"/>
              </a:solidFill>
              <a:cs typeface="B Nazanin" pitchFamily="2" charset="-78"/>
            </a:endParaRPr>
          </a:p>
        </p:txBody>
      </p:sp>
    </p:spTree>
    <p:extLst>
      <p:ext uri="{BB962C8B-B14F-4D97-AF65-F5344CB8AC3E}">
        <p14:creationId xmlns:p14="http://schemas.microsoft.com/office/powerpoint/2010/main" val="784541815"/>
      </p:ext>
    </p:extLst>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FF741FC-4793-464C-832A-1831BF3053C5}" type="slidenum">
              <a:rPr lang="en-US" smtClean="0"/>
              <a:pPr/>
              <a:t>27</a:t>
            </a:fld>
            <a:endParaRPr lang="en-US" dirty="0"/>
          </a:p>
        </p:txBody>
      </p:sp>
      <p:sp>
        <p:nvSpPr>
          <p:cNvPr id="8" name="Rectangle 102"/>
          <p:cNvSpPr txBox="1">
            <a:spLocks noChangeArrowheads="1"/>
          </p:cNvSpPr>
          <p:nvPr/>
        </p:nvSpPr>
        <p:spPr>
          <a:xfrm>
            <a:off x="761999" y="350520"/>
            <a:ext cx="10789921" cy="8382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6200" algn="l"/>
            <a:r>
              <a:rPr lang="en-US" dirty="0" smtClean="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rPr>
              <a:t>Applications</a:t>
            </a:r>
            <a:endParaRPr lang="en-US" b="1" dirty="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Times New Roman" panose="02020603050405020304" pitchFamily="18" charset="0"/>
            </a:endParaRPr>
          </a:p>
        </p:txBody>
      </p:sp>
      <p:sp>
        <p:nvSpPr>
          <p:cNvPr id="17" name="Rectangle 103"/>
          <p:cNvSpPr txBox="1">
            <a:spLocks noChangeArrowheads="1"/>
          </p:cNvSpPr>
          <p:nvPr/>
        </p:nvSpPr>
        <p:spPr>
          <a:xfrm>
            <a:off x="809484" y="1247855"/>
            <a:ext cx="6543816" cy="15141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spcBef>
                <a:spcPts val="0"/>
              </a:spcBef>
              <a:spcAft>
                <a:spcPts val="1200"/>
              </a:spcAft>
            </a:pPr>
            <a:r>
              <a:rPr lang="en-US" sz="2400" dirty="0" smtClean="0">
                <a:solidFill>
                  <a:srgbClr val="4C2515"/>
                </a:solidFill>
                <a:cs typeface="B Nazanin" pitchFamily="2" charset="-78"/>
              </a:rPr>
              <a:t>Crack Detection: A crack causes Frequency Split in some modes. In some cases, the Frequency decreases and Damping increases.</a:t>
            </a:r>
            <a:endParaRPr lang="fa-IR" sz="2400" dirty="0" smtClean="0">
              <a:solidFill>
                <a:srgbClr val="4C2515"/>
              </a:solidFill>
              <a:cs typeface="B Nazanin" pitchFamily="2" charset="-78"/>
            </a:endParaRPr>
          </a:p>
        </p:txBody>
      </p:sp>
      <p:pic>
        <p:nvPicPr>
          <p:cNvPr id="12" name="Picture 11" descr="Crack.emz"/>
          <p:cNvPicPr>
            <a:picLocks noChangeAspect="1"/>
          </p:cNvPicPr>
          <p:nvPr/>
        </p:nvPicPr>
        <p:blipFill>
          <a:blip r:embed="rId3" cstate="print">
            <a:clrChange>
              <a:clrFrom>
                <a:srgbClr val="FFFFFF"/>
              </a:clrFrom>
              <a:clrTo>
                <a:srgbClr val="FFFFFF">
                  <a:alpha val="0"/>
                </a:srgbClr>
              </a:clrTo>
            </a:clrChange>
          </a:blip>
          <a:stretch>
            <a:fillRect/>
          </a:stretch>
        </p:blipFill>
        <p:spPr>
          <a:xfrm>
            <a:off x="7690768" y="1042832"/>
            <a:ext cx="3861152" cy="1819802"/>
          </a:xfrm>
          <a:prstGeom prst="rect">
            <a:avLst/>
          </a:prstGeom>
        </p:spPr>
      </p:pic>
      <p:pic>
        <p:nvPicPr>
          <p:cNvPr id="13" name="Picture 12" descr="D:\Acoustic Test\Documents\L90 Shaft\Fig 7-1.emf"/>
          <p:cNvPicPr/>
          <p:nvPr/>
        </p:nvPicPr>
        <p:blipFill>
          <a:blip r:embed="rId4" cstate="print"/>
          <a:srcRect/>
          <a:stretch>
            <a:fillRect/>
          </a:stretch>
        </p:blipFill>
        <p:spPr bwMode="auto">
          <a:xfrm>
            <a:off x="936178" y="3094957"/>
            <a:ext cx="4809044" cy="3000518"/>
          </a:xfrm>
          <a:prstGeom prst="rect">
            <a:avLst/>
          </a:prstGeom>
          <a:noFill/>
          <a:ln w="9525">
            <a:noFill/>
            <a:miter lim="800000"/>
            <a:headEnd/>
            <a:tailEnd/>
          </a:ln>
        </p:spPr>
      </p:pic>
      <p:pic>
        <p:nvPicPr>
          <p:cNvPr id="15" name="Picture 14" descr="D:\Acoustic Test\Documents\L90 Shaft\Fig 7-2.emf"/>
          <p:cNvPicPr/>
          <p:nvPr/>
        </p:nvPicPr>
        <p:blipFill>
          <a:blip r:embed="rId5" cstate="print"/>
          <a:srcRect/>
          <a:stretch>
            <a:fillRect/>
          </a:stretch>
        </p:blipFill>
        <p:spPr bwMode="auto">
          <a:xfrm>
            <a:off x="6068357" y="3066406"/>
            <a:ext cx="4816353" cy="2985515"/>
          </a:xfrm>
          <a:prstGeom prst="rect">
            <a:avLst/>
          </a:prstGeom>
          <a:noFill/>
          <a:ln w="9525">
            <a:noFill/>
            <a:miter lim="800000"/>
            <a:headEnd/>
            <a:tailEnd/>
          </a:ln>
        </p:spPr>
      </p:pic>
      <p:sp>
        <p:nvSpPr>
          <p:cNvPr id="16" name="Rectangle 103"/>
          <p:cNvSpPr txBox="1">
            <a:spLocks noChangeArrowheads="1"/>
          </p:cNvSpPr>
          <p:nvPr/>
        </p:nvSpPr>
        <p:spPr>
          <a:xfrm>
            <a:off x="1257300" y="6051921"/>
            <a:ext cx="4356100" cy="5139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spcAft>
                <a:spcPts val="1200"/>
              </a:spcAft>
              <a:buNone/>
            </a:pPr>
            <a:r>
              <a:rPr lang="en-US" sz="1800" i="1" dirty="0" smtClean="0">
                <a:solidFill>
                  <a:srgbClr val="4C2515"/>
                </a:solidFill>
                <a:cs typeface="B Nazanin" pitchFamily="2" charset="-78"/>
              </a:rPr>
              <a:t>Mode F3 of a “Good” drive shaft</a:t>
            </a:r>
            <a:endParaRPr lang="fa-IR" sz="1800" i="1" dirty="0" smtClean="0">
              <a:solidFill>
                <a:srgbClr val="4C2515"/>
              </a:solidFill>
              <a:cs typeface="B Nazanin" pitchFamily="2" charset="-78"/>
            </a:endParaRPr>
          </a:p>
        </p:txBody>
      </p:sp>
      <p:sp>
        <p:nvSpPr>
          <p:cNvPr id="18" name="Rectangle 103"/>
          <p:cNvSpPr txBox="1">
            <a:spLocks noChangeArrowheads="1"/>
          </p:cNvSpPr>
          <p:nvPr/>
        </p:nvSpPr>
        <p:spPr>
          <a:xfrm>
            <a:off x="6298483" y="6051921"/>
            <a:ext cx="4356100" cy="5139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spcAft>
                <a:spcPts val="1200"/>
              </a:spcAft>
              <a:buNone/>
            </a:pPr>
            <a:r>
              <a:rPr lang="en-US" sz="1800" i="1" dirty="0" smtClean="0">
                <a:solidFill>
                  <a:srgbClr val="4C2515"/>
                </a:solidFill>
                <a:cs typeface="B Nazanin" pitchFamily="2" charset="-78"/>
              </a:rPr>
              <a:t>F3 Split in a cracked drive shaft</a:t>
            </a:r>
            <a:endParaRPr lang="fa-IR" sz="1800" i="1" dirty="0" smtClean="0">
              <a:solidFill>
                <a:srgbClr val="4C2515"/>
              </a:solidFill>
              <a:cs typeface="B Nazanin" pitchFamily="2" charset="-78"/>
            </a:endParaRPr>
          </a:p>
        </p:txBody>
      </p:sp>
    </p:spTree>
    <p:extLst>
      <p:ext uri="{BB962C8B-B14F-4D97-AF65-F5344CB8AC3E}">
        <p14:creationId xmlns:p14="http://schemas.microsoft.com/office/powerpoint/2010/main" val="1959625828"/>
      </p:ext>
    </p:extLst>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84" y="4151668"/>
            <a:ext cx="2880713" cy="1543427"/>
          </a:xfrm>
          <a:prstGeom prst="rect">
            <a:avLst/>
          </a:prstGeom>
          <a:effectLst>
            <a:outerShdw blurRad="50800" dist="38100" dir="5400000" algn="t" rotWithShape="0">
              <a:prstClr val="black">
                <a:alpha val="40000"/>
              </a:prstClr>
            </a:outerShdw>
          </a:effectLst>
        </p:spPr>
      </p:pic>
      <p:sp>
        <p:nvSpPr>
          <p:cNvPr id="7" name="Slide Number Placeholder 6"/>
          <p:cNvSpPr>
            <a:spLocks noGrp="1"/>
          </p:cNvSpPr>
          <p:nvPr>
            <p:ph type="sldNum" sz="quarter" idx="12"/>
          </p:nvPr>
        </p:nvSpPr>
        <p:spPr/>
        <p:txBody>
          <a:bodyPr/>
          <a:lstStyle/>
          <a:p>
            <a:fld id="{6FF741FC-4793-464C-832A-1831BF3053C5}" type="slidenum">
              <a:rPr lang="en-US" smtClean="0"/>
              <a:pPr/>
              <a:t>28</a:t>
            </a:fld>
            <a:endParaRPr lang="en-US" dirty="0"/>
          </a:p>
        </p:txBody>
      </p:sp>
      <p:sp>
        <p:nvSpPr>
          <p:cNvPr id="8" name="Rectangle 102"/>
          <p:cNvSpPr txBox="1">
            <a:spLocks noChangeArrowheads="1"/>
          </p:cNvSpPr>
          <p:nvPr/>
        </p:nvSpPr>
        <p:spPr>
          <a:xfrm>
            <a:off x="761999" y="350520"/>
            <a:ext cx="10789921" cy="8382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6200" algn="l"/>
            <a:r>
              <a:rPr lang="en-US" dirty="0" smtClean="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rPr>
              <a:t>Applications</a:t>
            </a:r>
            <a:endParaRPr lang="en-US" b="1" dirty="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Times New Roman" panose="02020603050405020304" pitchFamily="18" charset="0"/>
            </a:endParaRPr>
          </a:p>
        </p:txBody>
      </p:sp>
      <p:sp>
        <p:nvSpPr>
          <p:cNvPr id="17" name="Rectangle 103"/>
          <p:cNvSpPr txBox="1">
            <a:spLocks noChangeArrowheads="1"/>
          </p:cNvSpPr>
          <p:nvPr/>
        </p:nvSpPr>
        <p:spPr>
          <a:xfrm>
            <a:off x="809484" y="1247856"/>
            <a:ext cx="5925748" cy="7520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spcBef>
                <a:spcPts val="0"/>
              </a:spcBef>
              <a:spcAft>
                <a:spcPts val="1200"/>
              </a:spcAft>
            </a:pPr>
            <a:r>
              <a:rPr lang="en-US" sz="2400" dirty="0" smtClean="0">
                <a:solidFill>
                  <a:srgbClr val="4C2515"/>
                </a:solidFill>
                <a:cs typeface="B Nazanin" pitchFamily="2" charset="-78"/>
              </a:rPr>
              <a:t>Crack Detection</a:t>
            </a:r>
            <a:endParaRPr lang="fa-IR" sz="2400" dirty="0" smtClean="0">
              <a:solidFill>
                <a:srgbClr val="4C2515"/>
              </a:solidFill>
              <a:cs typeface="B Nazanin" pitchFamily="2" charset="-78"/>
            </a:endParaRPr>
          </a:p>
        </p:txBody>
      </p:sp>
      <p:sp>
        <p:nvSpPr>
          <p:cNvPr id="21" name="Rectangle 103"/>
          <p:cNvSpPr txBox="1">
            <a:spLocks noChangeArrowheads="1"/>
          </p:cNvSpPr>
          <p:nvPr/>
        </p:nvSpPr>
        <p:spPr>
          <a:xfrm>
            <a:off x="8538393" y="5757439"/>
            <a:ext cx="2139645" cy="5139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spcAft>
                <a:spcPts val="1200"/>
              </a:spcAft>
              <a:buNone/>
            </a:pPr>
            <a:r>
              <a:rPr lang="en-US" sz="2000" i="1" dirty="0" smtClean="0">
                <a:solidFill>
                  <a:srgbClr val="4C2515"/>
                </a:solidFill>
                <a:cs typeface="B Nazanin" pitchFamily="2" charset="-78"/>
              </a:rPr>
              <a:t>Peugeot Axle Shaft</a:t>
            </a:r>
            <a:endParaRPr lang="fa-IR" sz="2000" i="1" dirty="0" smtClean="0">
              <a:solidFill>
                <a:srgbClr val="4C2515"/>
              </a:solidFill>
              <a:cs typeface="B Nazanin" pitchFamily="2" charset="-78"/>
            </a:endParaRPr>
          </a:p>
        </p:txBody>
      </p:sp>
      <p:sp>
        <p:nvSpPr>
          <p:cNvPr id="22" name="Rectangle 103"/>
          <p:cNvSpPr txBox="1">
            <a:spLocks noChangeArrowheads="1"/>
          </p:cNvSpPr>
          <p:nvPr/>
        </p:nvSpPr>
        <p:spPr>
          <a:xfrm>
            <a:off x="4489269" y="5757438"/>
            <a:ext cx="2574291" cy="5139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spcAft>
                <a:spcPts val="1200"/>
              </a:spcAft>
              <a:buNone/>
            </a:pPr>
            <a:r>
              <a:rPr lang="en-US" sz="2000" i="1" dirty="0" smtClean="0">
                <a:solidFill>
                  <a:srgbClr val="4C2515"/>
                </a:solidFill>
                <a:cs typeface="B Nazanin" pitchFamily="2" charset="-78"/>
              </a:rPr>
              <a:t>Peugeot Tappet Valve</a:t>
            </a:r>
            <a:endParaRPr lang="fa-IR" sz="2000" i="1" dirty="0" smtClean="0">
              <a:solidFill>
                <a:srgbClr val="4C2515"/>
              </a:solidFill>
              <a:cs typeface="B Nazanin" pitchFamily="2" charset="-78"/>
            </a:endParaRPr>
          </a:p>
        </p:txBody>
      </p:sp>
      <p:sp>
        <p:nvSpPr>
          <p:cNvPr id="23" name="Rectangle 103"/>
          <p:cNvSpPr txBox="1">
            <a:spLocks noChangeArrowheads="1"/>
          </p:cNvSpPr>
          <p:nvPr/>
        </p:nvSpPr>
        <p:spPr>
          <a:xfrm>
            <a:off x="1377916" y="5682851"/>
            <a:ext cx="1743847" cy="7226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20000"/>
              </a:lnSpc>
              <a:spcBef>
                <a:spcPts val="0"/>
              </a:spcBef>
              <a:spcAft>
                <a:spcPts val="1200"/>
              </a:spcAft>
              <a:buNone/>
            </a:pPr>
            <a:r>
              <a:rPr lang="en-US" sz="2000" i="1" dirty="0" smtClean="0">
                <a:solidFill>
                  <a:srgbClr val="4C2515"/>
                </a:solidFill>
                <a:cs typeface="B Nazanin" pitchFamily="2" charset="-78"/>
              </a:rPr>
              <a:t>Peugeot Air / Exhaust Seat</a:t>
            </a:r>
            <a:endParaRPr lang="fa-IR" sz="2000" i="1" dirty="0" smtClean="0">
              <a:solidFill>
                <a:srgbClr val="4C2515"/>
              </a:solidFill>
              <a:cs typeface="B Nazanin" pitchFamily="2" charset="-78"/>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7308" y="3135663"/>
            <a:ext cx="3539842" cy="2547188"/>
          </a:xfrm>
          <a:prstGeom prst="rect">
            <a:avLst/>
          </a:prstGeom>
          <a:effectLst>
            <a:outerShdw blurRad="50800" dist="38100" dir="5400000" algn="t" rotWithShape="0">
              <a:prstClr val="black">
                <a:alpha val="40000"/>
              </a:prstClr>
            </a:outerShdw>
          </a:effectLst>
        </p:spPr>
      </p:pic>
      <p:pic>
        <p:nvPicPr>
          <p:cNvPr id="14" name="Picture 13" descr="Rotary Fixture.emf"/>
          <p:cNvPicPr/>
          <p:nvPr/>
        </p:nvPicPr>
        <p:blipFill>
          <a:blip r:embed="rId5" cstate="print">
            <a:lum bright="10000" contrast="14000"/>
          </a:blip>
          <a:stretch>
            <a:fillRect/>
          </a:stretch>
        </p:blipFill>
        <p:spPr>
          <a:xfrm>
            <a:off x="7837233" y="1397000"/>
            <a:ext cx="3491167" cy="4360439"/>
          </a:xfrm>
          <a:prstGeom prst="rect">
            <a:avLst/>
          </a:prstGeom>
          <a:scene3d>
            <a:camera prst="orthographicFront"/>
            <a:lightRig rig="threePt" dir="t"/>
          </a:scene3d>
          <a:sp3d prstMaterial="matte"/>
        </p:spPr>
      </p:pic>
    </p:spTree>
    <p:extLst>
      <p:ext uri="{BB962C8B-B14F-4D97-AF65-F5344CB8AC3E}">
        <p14:creationId xmlns:p14="http://schemas.microsoft.com/office/powerpoint/2010/main" val="4200261460"/>
      </p:ext>
    </p:extLst>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762" y="1936575"/>
            <a:ext cx="4494038" cy="3734354"/>
          </a:xfrm>
          <a:prstGeom prst="rect">
            <a:avLst/>
          </a:prstGeom>
          <a:effectLst>
            <a:outerShdw blurRad="50800" dist="38100" dir="5400000" algn="t" rotWithShape="0">
              <a:prstClr val="black">
                <a:alpha val="40000"/>
              </a:prstClr>
            </a:outerShdw>
          </a:effectLst>
        </p:spPr>
      </p:pic>
      <p:sp>
        <p:nvSpPr>
          <p:cNvPr id="7" name="Slide Number Placeholder 6"/>
          <p:cNvSpPr>
            <a:spLocks noGrp="1"/>
          </p:cNvSpPr>
          <p:nvPr>
            <p:ph type="sldNum" sz="quarter" idx="12"/>
          </p:nvPr>
        </p:nvSpPr>
        <p:spPr/>
        <p:txBody>
          <a:bodyPr/>
          <a:lstStyle/>
          <a:p>
            <a:fld id="{6FF741FC-4793-464C-832A-1831BF3053C5}" type="slidenum">
              <a:rPr lang="en-US" smtClean="0"/>
              <a:pPr/>
              <a:t>29</a:t>
            </a:fld>
            <a:endParaRPr lang="en-US" dirty="0"/>
          </a:p>
        </p:txBody>
      </p:sp>
      <p:sp>
        <p:nvSpPr>
          <p:cNvPr id="8" name="Rectangle 102"/>
          <p:cNvSpPr txBox="1">
            <a:spLocks noChangeArrowheads="1"/>
          </p:cNvSpPr>
          <p:nvPr/>
        </p:nvSpPr>
        <p:spPr>
          <a:xfrm>
            <a:off x="702762" y="350520"/>
            <a:ext cx="10849158" cy="8382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6200" algn="l"/>
            <a:r>
              <a:rPr lang="en-US" dirty="0" smtClean="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rPr>
              <a:t>Applications</a:t>
            </a:r>
            <a:endParaRPr lang="en-US" b="1" dirty="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Times New Roman" panose="02020603050405020304" pitchFamily="18" charset="0"/>
            </a:endParaRPr>
          </a:p>
        </p:txBody>
      </p:sp>
      <p:sp>
        <p:nvSpPr>
          <p:cNvPr id="17" name="Rectangle 103"/>
          <p:cNvSpPr txBox="1">
            <a:spLocks noChangeArrowheads="1"/>
          </p:cNvSpPr>
          <p:nvPr/>
        </p:nvSpPr>
        <p:spPr>
          <a:xfrm>
            <a:off x="5838042" y="1224560"/>
            <a:ext cx="5515757" cy="7120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spcBef>
                <a:spcPts val="0"/>
              </a:spcBef>
              <a:spcAft>
                <a:spcPts val="1200"/>
              </a:spcAft>
            </a:pPr>
            <a:r>
              <a:rPr lang="en-US" sz="2400" dirty="0" smtClean="0">
                <a:solidFill>
                  <a:srgbClr val="4C2515"/>
                </a:solidFill>
                <a:cs typeface="B Nazanin" pitchFamily="2" charset="-78"/>
              </a:rPr>
              <a:t>Crack Detection</a:t>
            </a:r>
            <a:endParaRPr lang="fa-IR" sz="2400" dirty="0" smtClean="0">
              <a:solidFill>
                <a:srgbClr val="4C2515"/>
              </a:solidFill>
              <a:cs typeface="B Nazanin" pitchFamily="2" charset="-78"/>
            </a:endParaRPr>
          </a:p>
        </p:txBody>
      </p:sp>
      <p:sp>
        <p:nvSpPr>
          <p:cNvPr id="21" name="Rectangle 103"/>
          <p:cNvSpPr txBox="1">
            <a:spLocks noChangeArrowheads="1"/>
          </p:cNvSpPr>
          <p:nvPr/>
        </p:nvSpPr>
        <p:spPr>
          <a:xfrm>
            <a:off x="702762" y="5670929"/>
            <a:ext cx="4494037" cy="5139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20000"/>
              </a:lnSpc>
              <a:spcBef>
                <a:spcPts val="0"/>
              </a:spcBef>
              <a:spcAft>
                <a:spcPts val="1200"/>
              </a:spcAft>
              <a:buNone/>
            </a:pPr>
            <a:r>
              <a:rPr lang="en-US" sz="2000" i="1" dirty="0" smtClean="0">
                <a:solidFill>
                  <a:srgbClr val="4C2515"/>
                </a:solidFill>
                <a:cs typeface="B Nazanin" pitchFamily="2" charset="-78"/>
              </a:rPr>
              <a:t>Kia Pride Stabilizer Bar</a:t>
            </a:r>
            <a:endParaRPr lang="fa-IR" sz="2000" i="1" dirty="0" smtClean="0">
              <a:solidFill>
                <a:srgbClr val="4C2515"/>
              </a:solidFill>
              <a:cs typeface="B Nazanin" pitchFamily="2" charset="-78"/>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8043" y="1936575"/>
            <a:ext cx="5395793" cy="3734354"/>
          </a:xfrm>
          <a:prstGeom prst="rect">
            <a:avLst/>
          </a:prstGeom>
          <a:effectLst>
            <a:outerShdw blurRad="50800" dist="38100" dir="5400000" algn="t" rotWithShape="0">
              <a:prstClr val="black">
                <a:alpha val="40000"/>
              </a:prstClr>
            </a:outerShdw>
          </a:effectLst>
        </p:spPr>
      </p:pic>
      <p:sp>
        <p:nvSpPr>
          <p:cNvPr id="13" name="Rectangle 103"/>
          <p:cNvSpPr txBox="1">
            <a:spLocks noChangeArrowheads="1"/>
          </p:cNvSpPr>
          <p:nvPr/>
        </p:nvSpPr>
        <p:spPr>
          <a:xfrm>
            <a:off x="702762" y="1224560"/>
            <a:ext cx="4560535" cy="7120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spcBef>
                <a:spcPts val="0"/>
              </a:spcBef>
              <a:spcAft>
                <a:spcPts val="1200"/>
              </a:spcAft>
            </a:pPr>
            <a:r>
              <a:rPr lang="en-US" sz="2400" dirty="0" smtClean="0">
                <a:solidFill>
                  <a:srgbClr val="4C2515"/>
                </a:solidFill>
                <a:cs typeface="B Nazanin" pitchFamily="2" charset="-78"/>
              </a:rPr>
              <a:t>Hardness Testing</a:t>
            </a:r>
            <a:endParaRPr lang="fa-IR" sz="2400" dirty="0" smtClean="0">
              <a:solidFill>
                <a:srgbClr val="4C2515"/>
              </a:solidFill>
              <a:cs typeface="B Nazanin" pitchFamily="2" charset="-78"/>
            </a:endParaRPr>
          </a:p>
        </p:txBody>
      </p:sp>
      <p:sp>
        <p:nvSpPr>
          <p:cNvPr id="14" name="Rectangle 103"/>
          <p:cNvSpPr txBox="1">
            <a:spLocks noChangeArrowheads="1"/>
          </p:cNvSpPr>
          <p:nvPr/>
        </p:nvSpPr>
        <p:spPr>
          <a:xfrm>
            <a:off x="7350597" y="5670929"/>
            <a:ext cx="2490645" cy="5139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spcAft>
                <a:spcPts val="1200"/>
              </a:spcAft>
              <a:buNone/>
            </a:pPr>
            <a:r>
              <a:rPr lang="en-US" sz="2000" i="1" dirty="0" smtClean="0">
                <a:solidFill>
                  <a:srgbClr val="4C2515"/>
                </a:solidFill>
                <a:cs typeface="B Nazanin" pitchFamily="2" charset="-78"/>
              </a:rPr>
              <a:t>Renault L90 Drive Line</a:t>
            </a:r>
            <a:endParaRPr lang="fa-IR" sz="2000" i="1" dirty="0" smtClean="0">
              <a:solidFill>
                <a:srgbClr val="4C2515"/>
              </a:solidFill>
              <a:cs typeface="B Nazanin" pitchFamily="2" charset="-78"/>
            </a:endParaRPr>
          </a:p>
        </p:txBody>
      </p:sp>
    </p:spTree>
    <p:extLst>
      <p:ext uri="{BB962C8B-B14F-4D97-AF65-F5344CB8AC3E}">
        <p14:creationId xmlns:p14="http://schemas.microsoft.com/office/powerpoint/2010/main" val="1624560065"/>
      </p:ext>
    </p:extLst>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FF741FC-4793-464C-832A-1831BF3053C5}" type="slidenum">
              <a:rPr lang="en-US" smtClean="0"/>
              <a:pPr/>
              <a:t>3</a:t>
            </a:fld>
            <a:endParaRPr lang="en-US"/>
          </a:p>
        </p:txBody>
      </p:sp>
      <p:sp>
        <p:nvSpPr>
          <p:cNvPr id="6" name="Rectangle 102"/>
          <p:cNvSpPr txBox="1">
            <a:spLocks noChangeArrowheads="1"/>
          </p:cNvSpPr>
          <p:nvPr/>
        </p:nvSpPr>
        <p:spPr>
          <a:xfrm>
            <a:off x="952500" y="350520"/>
            <a:ext cx="10599420" cy="8382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6200" algn="l"/>
            <a:r>
              <a:rPr lang="en-US" dirty="0" smtClean="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rPr>
              <a:t>Synonym Names</a:t>
            </a:r>
            <a:endParaRPr lang="en-US" dirty="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endParaRPr>
          </a:p>
        </p:txBody>
      </p:sp>
      <p:graphicFrame>
        <p:nvGraphicFramePr>
          <p:cNvPr id="9" name="Content Placeholder 3"/>
          <p:cNvGraphicFramePr>
            <a:graphicFrameLocks noGrp="1"/>
          </p:cNvGraphicFramePr>
          <p:nvPr>
            <p:ph idx="1"/>
            <p:extLst>
              <p:ext uri="{D42A27DB-BD31-4B8C-83A1-F6EECF244321}">
                <p14:modId xmlns:p14="http://schemas.microsoft.com/office/powerpoint/2010/main" val="2780798016"/>
              </p:ext>
            </p:extLst>
          </p:nvPr>
        </p:nvGraphicFramePr>
        <p:xfrm>
          <a:off x="952500" y="1733827"/>
          <a:ext cx="10223500" cy="2822684"/>
        </p:xfrm>
        <a:graphic>
          <a:graphicData uri="http://schemas.openxmlformats.org/drawingml/2006/table">
            <a:tbl>
              <a:tblPr bandRow="1">
                <a:tableStyleId>{21E4AEA4-8DFA-4A89-87EB-49C32662AFE0}</a:tableStyleId>
              </a:tblPr>
              <a:tblGrid>
                <a:gridCol w="5111750"/>
                <a:gridCol w="5111750"/>
              </a:tblGrid>
              <a:tr h="1298684">
                <a:tc>
                  <a:txBody>
                    <a:bodyPr/>
                    <a:lstStyle/>
                    <a:p>
                      <a:pPr marL="0" marR="0" lvl="1" indent="0" algn="ctr" defTabSz="914400" rtl="1" eaLnBrk="1" fontAlgn="auto" latinLnBrk="0" hangingPunct="1">
                        <a:lnSpc>
                          <a:spcPct val="100000"/>
                        </a:lnSpc>
                        <a:spcBef>
                          <a:spcPts val="0"/>
                        </a:spcBef>
                        <a:spcAft>
                          <a:spcPts val="0"/>
                        </a:spcAft>
                        <a:buClrTx/>
                        <a:buSzTx/>
                        <a:buFontTx/>
                        <a:buNone/>
                        <a:tabLst/>
                        <a:defRPr/>
                      </a:pPr>
                      <a:r>
                        <a:rPr lang="en-US" sz="2200" dirty="0" smtClean="0">
                          <a:solidFill>
                            <a:srgbClr val="4C2515"/>
                          </a:solidFill>
                          <a:latin typeface="+mn-lt"/>
                          <a:cs typeface="Times New Roman" panose="02020603050405020304" pitchFamily="18" charset="0"/>
                        </a:rPr>
                        <a:t>Acoustic Resonance Testing</a:t>
                      </a:r>
                      <a:endParaRPr lang="fa-IR" sz="2200" dirty="0" smtClean="0">
                        <a:solidFill>
                          <a:srgbClr val="4C2515"/>
                        </a:solidFill>
                        <a:latin typeface="+mn-lt"/>
                        <a:cs typeface="Times New Roman" panose="02020603050405020304" pitchFamily="18" charset="0"/>
                      </a:endParaRPr>
                    </a:p>
                  </a:txBody>
                  <a:tcPr marT="137160" marB="137160">
                    <a:solidFill>
                      <a:srgbClr val="F5D3B7"/>
                    </a:solidFill>
                  </a:tcPr>
                </a:tc>
                <a:tc>
                  <a:txBody>
                    <a:bodyPr/>
                    <a:lstStyle/>
                    <a:p>
                      <a:pPr marL="0" marR="0" lvl="1" indent="0" algn="ctr" defTabSz="914400" rtl="1" eaLnBrk="1" fontAlgn="auto" latinLnBrk="0" hangingPunct="1">
                        <a:lnSpc>
                          <a:spcPct val="100000"/>
                        </a:lnSpc>
                        <a:spcBef>
                          <a:spcPts val="0"/>
                        </a:spcBef>
                        <a:spcAft>
                          <a:spcPts val="0"/>
                        </a:spcAft>
                        <a:buClrTx/>
                        <a:buSzTx/>
                        <a:buFontTx/>
                        <a:buNone/>
                        <a:tabLst/>
                        <a:defRPr/>
                      </a:pPr>
                      <a:r>
                        <a:rPr lang="en-US" sz="2200" dirty="0" smtClean="0">
                          <a:solidFill>
                            <a:srgbClr val="4C2515"/>
                          </a:solidFill>
                          <a:latin typeface="+mj-lt"/>
                          <a:cs typeface="Times New Roman" panose="02020603050405020304" pitchFamily="18" charset="0"/>
                        </a:rPr>
                        <a:t>Commercial name</a:t>
                      </a:r>
                      <a:endParaRPr lang="fa-IR" sz="2200" dirty="0" smtClean="0">
                        <a:solidFill>
                          <a:srgbClr val="4C2515"/>
                        </a:solidFill>
                        <a:latin typeface="+mj-lt"/>
                        <a:cs typeface="Times New Roman" panose="02020603050405020304" pitchFamily="18" charset="0"/>
                      </a:endParaRPr>
                    </a:p>
                  </a:txBody>
                  <a:tcPr marT="137160" marB="137160">
                    <a:solidFill>
                      <a:srgbClr val="F5D3B7"/>
                    </a:solidFill>
                  </a:tcPr>
                </a:tc>
              </a:tr>
              <a:tr h="914400">
                <a:tc>
                  <a:txBody>
                    <a:bodyPr/>
                    <a:lstStyle/>
                    <a:p>
                      <a:pPr algn="ctr" rtl="1">
                        <a:lnSpc>
                          <a:spcPct val="100000"/>
                        </a:lnSpc>
                        <a:spcBef>
                          <a:spcPts val="0"/>
                        </a:spcBef>
                        <a:spcAft>
                          <a:spcPts val="1800"/>
                        </a:spcAft>
                      </a:pPr>
                      <a:r>
                        <a:rPr lang="en-US" sz="2200" dirty="0" smtClean="0">
                          <a:solidFill>
                            <a:srgbClr val="4C2515"/>
                          </a:solidFill>
                          <a:latin typeface="+mn-lt"/>
                          <a:cs typeface="Times New Roman" panose="02020603050405020304" pitchFamily="18" charset="0"/>
                        </a:rPr>
                        <a:t>Resonant Ultrasound Spectroscopy (RUS)</a:t>
                      </a:r>
                      <a:endParaRPr lang="fa-IR" sz="2200" dirty="0" smtClean="0">
                        <a:solidFill>
                          <a:srgbClr val="4C2515"/>
                        </a:solidFill>
                        <a:latin typeface="+mn-lt"/>
                        <a:cs typeface="Times New Roman" panose="02020603050405020304" pitchFamily="18" charset="0"/>
                      </a:endParaRPr>
                    </a:p>
                  </a:txBody>
                  <a:tcPr marT="137160" marB="137160">
                    <a:solidFill>
                      <a:srgbClr val="FDE1CC"/>
                    </a:solidFill>
                  </a:tcPr>
                </a:tc>
                <a:tc>
                  <a:txBody>
                    <a:bodyPr/>
                    <a:lstStyle/>
                    <a:p>
                      <a:pPr algn="ctr" rtl="1">
                        <a:lnSpc>
                          <a:spcPct val="100000"/>
                        </a:lnSpc>
                        <a:spcBef>
                          <a:spcPts val="0"/>
                        </a:spcBef>
                        <a:spcAft>
                          <a:spcPts val="1800"/>
                        </a:spcAft>
                      </a:pPr>
                      <a:r>
                        <a:rPr lang="en-US" sz="2200" dirty="0" smtClean="0">
                          <a:solidFill>
                            <a:srgbClr val="4C2515"/>
                          </a:solidFill>
                          <a:latin typeface="+mj-lt"/>
                          <a:cs typeface="Times New Roman" panose="02020603050405020304" pitchFamily="18" charset="0"/>
                        </a:rPr>
                        <a:t>Standard ASTM-E2001</a:t>
                      </a:r>
                      <a:endParaRPr lang="fa-IR" sz="2200" dirty="0" smtClean="0">
                        <a:solidFill>
                          <a:srgbClr val="4C2515"/>
                        </a:solidFill>
                        <a:latin typeface="+mj-lt"/>
                        <a:cs typeface="Times New Roman" panose="02020603050405020304" pitchFamily="18" charset="0"/>
                      </a:endParaRPr>
                    </a:p>
                  </a:txBody>
                  <a:tcPr marT="137160" marB="137160">
                    <a:solidFill>
                      <a:srgbClr val="FDE1CC"/>
                    </a:solidFill>
                  </a:tcPr>
                </a:tc>
              </a:tr>
              <a:tr h="499494">
                <a:tc>
                  <a:txBody>
                    <a:bodyPr/>
                    <a:lstStyle/>
                    <a:p>
                      <a:pPr algn="ctr" rtl="1">
                        <a:lnSpc>
                          <a:spcPct val="100000"/>
                        </a:lnSpc>
                        <a:spcBef>
                          <a:spcPts val="0"/>
                        </a:spcBef>
                        <a:spcAft>
                          <a:spcPts val="1800"/>
                        </a:spcAft>
                      </a:pPr>
                      <a:r>
                        <a:rPr lang="en-US" sz="2200" dirty="0" smtClean="0">
                          <a:solidFill>
                            <a:srgbClr val="4C2515"/>
                          </a:solidFill>
                          <a:latin typeface="+mn-lt"/>
                          <a:cs typeface="Times New Roman" panose="02020603050405020304" pitchFamily="18" charset="0"/>
                        </a:rPr>
                        <a:t>Experimental Modal Analysis</a:t>
                      </a:r>
                      <a:endParaRPr lang="en-US" sz="2200" dirty="0">
                        <a:solidFill>
                          <a:srgbClr val="4C2515"/>
                        </a:solidFill>
                        <a:latin typeface="+mn-lt"/>
                        <a:cs typeface="Times New Roman" panose="02020603050405020304" pitchFamily="18" charset="0"/>
                      </a:endParaRPr>
                    </a:p>
                  </a:txBody>
                  <a:tcPr marT="137160" marB="137160">
                    <a:solidFill>
                      <a:srgbClr val="F5D3B7"/>
                    </a:solidFill>
                  </a:tcPr>
                </a:tc>
                <a:tc>
                  <a:txBody>
                    <a:bodyPr/>
                    <a:lstStyle/>
                    <a:p>
                      <a:pPr algn="ctr" rtl="1">
                        <a:lnSpc>
                          <a:spcPct val="100000"/>
                        </a:lnSpc>
                        <a:spcBef>
                          <a:spcPts val="0"/>
                        </a:spcBef>
                        <a:spcAft>
                          <a:spcPts val="1800"/>
                        </a:spcAft>
                      </a:pPr>
                      <a:r>
                        <a:rPr lang="en-US" sz="2200" dirty="0" smtClean="0">
                          <a:solidFill>
                            <a:srgbClr val="4C2515"/>
                          </a:solidFill>
                          <a:latin typeface="+mj-lt"/>
                          <a:cs typeface="Times New Roman" panose="02020603050405020304" pitchFamily="18" charset="0"/>
                        </a:rPr>
                        <a:t>Academic name</a:t>
                      </a:r>
                      <a:endParaRPr lang="en-US" sz="2200" dirty="0">
                        <a:solidFill>
                          <a:srgbClr val="4C2515"/>
                        </a:solidFill>
                        <a:latin typeface="+mj-lt"/>
                        <a:cs typeface="Times New Roman" panose="02020603050405020304" pitchFamily="18" charset="0"/>
                      </a:endParaRPr>
                    </a:p>
                  </a:txBody>
                  <a:tcPr marT="137160" marB="137160">
                    <a:solidFill>
                      <a:srgbClr val="F5D3B7"/>
                    </a:solidFill>
                  </a:tcPr>
                </a:tc>
              </a:tr>
            </a:tbl>
          </a:graphicData>
        </a:graphic>
      </p:graphicFrame>
    </p:spTree>
    <p:extLst>
      <p:ext uri="{BB962C8B-B14F-4D97-AF65-F5344CB8AC3E}">
        <p14:creationId xmlns:p14="http://schemas.microsoft.com/office/powerpoint/2010/main" val="1834087999"/>
      </p:ext>
    </p:extLst>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FF741FC-4793-464C-832A-1831BF3053C5}" type="slidenum">
              <a:rPr lang="en-US" smtClean="0"/>
              <a:pPr/>
              <a:t>30</a:t>
            </a:fld>
            <a:endParaRPr lang="en-US" dirty="0"/>
          </a:p>
        </p:txBody>
      </p:sp>
      <p:sp>
        <p:nvSpPr>
          <p:cNvPr id="8" name="Rectangle 102"/>
          <p:cNvSpPr txBox="1">
            <a:spLocks noChangeArrowheads="1"/>
          </p:cNvSpPr>
          <p:nvPr/>
        </p:nvSpPr>
        <p:spPr>
          <a:xfrm>
            <a:off x="702762" y="350520"/>
            <a:ext cx="10849158" cy="8382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6200" algn="l"/>
            <a:r>
              <a:rPr lang="en-US" dirty="0" smtClean="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rPr>
              <a:t>Integration with Eddy Current</a:t>
            </a:r>
            <a:endParaRPr lang="en-US" b="1" dirty="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Times New Roman" panose="02020603050405020304" pitchFamily="18" charset="0"/>
            </a:endParaRPr>
          </a:p>
        </p:txBody>
      </p:sp>
      <p:sp>
        <p:nvSpPr>
          <p:cNvPr id="21" name="Rectangle 103"/>
          <p:cNvSpPr txBox="1">
            <a:spLocks noChangeArrowheads="1"/>
          </p:cNvSpPr>
          <p:nvPr/>
        </p:nvSpPr>
        <p:spPr>
          <a:xfrm>
            <a:off x="829762" y="6077329"/>
            <a:ext cx="10524038" cy="5139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spcAft>
                <a:spcPts val="1200"/>
              </a:spcAft>
              <a:buNone/>
            </a:pPr>
            <a:r>
              <a:rPr lang="en-US" sz="2000" i="1" dirty="0" smtClean="0">
                <a:solidFill>
                  <a:srgbClr val="4C2515"/>
                </a:solidFill>
                <a:cs typeface="B Nazanin" pitchFamily="2" charset="-78"/>
              </a:rPr>
              <a:t>Examples of Eddy Current system with custom coils and fixtures</a:t>
            </a:r>
            <a:endParaRPr lang="fa-IR" sz="2000" i="1" dirty="0" smtClean="0">
              <a:solidFill>
                <a:srgbClr val="4C2515"/>
              </a:solidFill>
              <a:cs typeface="B Nazanin" pitchFamily="2" charset="-78"/>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728" y="2229229"/>
            <a:ext cx="11155192" cy="3676650"/>
          </a:xfrm>
          <a:prstGeom prst="rect">
            <a:avLst/>
          </a:prstGeom>
        </p:spPr>
      </p:pic>
      <p:sp>
        <p:nvSpPr>
          <p:cNvPr id="12" name="Rectangle 103"/>
          <p:cNvSpPr txBox="1">
            <a:spLocks noChangeArrowheads="1"/>
          </p:cNvSpPr>
          <p:nvPr/>
        </p:nvSpPr>
        <p:spPr>
          <a:xfrm>
            <a:off x="809484" y="1247856"/>
            <a:ext cx="10742436" cy="7520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spcBef>
                <a:spcPts val="0"/>
              </a:spcBef>
              <a:spcAft>
                <a:spcPts val="1200"/>
              </a:spcAft>
            </a:pPr>
            <a:r>
              <a:rPr lang="en-US" sz="2400" dirty="0" smtClean="0">
                <a:solidFill>
                  <a:srgbClr val="4C2515"/>
                </a:solidFill>
                <a:cs typeface="B Nazanin" pitchFamily="2" charset="-78"/>
              </a:rPr>
              <a:t>Acoustic Resonant and Eddy Current are complementary tests. For safety parts, both tests should be performed.</a:t>
            </a:r>
            <a:endParaRPr lang="fa-IR" sz="2400" dirty="0" smtClean="0">
              <a:solidFill>
                <a:srgbClr val="4C2515"/>
              </a:solidFill>
              <a:cs typeface="B Nazanin" pitchFamily="2" charset="-78"/>
            </a:endParaRPr>
          </a:p>
        </p:txBody>
      </p:sp>
    </p:spTree>
    <p:extLst>
      <p:ext uri="{BB962C8B-B14F-4D97-AF65-F5344CB8AC3E}">
        <p14:creationId xmlns:p14="http://schemas.microsoft.com/office/powerpoint/2010/main" val="1243777432"/>
      </p:ext>
    </p:extLst>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FF741FC-4793-464C-832A-1831BF3053C5}" type="slidenum">
              <a:rPr lang="en-US" smtClean="0"/>
              <a:pPr/>
              <a:t>31</a:t>
            </a:fld>
            <a:endParaRPr lang="en-US" dirty="0"/>
          </a:p>
        </p:txBody>
      </p:sp>
      <p:sp>
        <p:nvSpPr>
          <p:cNvPr id="8" name="Rectangle 102"/>
          <p:cNvSpPr txBox="1">
            <a:spLocks noChangeArrowheads="1"/>
          </p:cNvSpPr>
          <p:nvPr/>
        </p:nvSpPr>
        <p:spPr>
          <a:xfrm>
            <a:off x="702762" y="350520"/>
            <a:ext cx="10849158" cy="8382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6200" algn="l"/>
            <a:r>
              <a:rPr lang="en-US" sz="4000" dirty="0" smtClean="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rPr>
              <a:t>Watch More Applications from our YouTube Channel</a:t>
            </a:r>
            <a:endParaRPr lang="en-US" sz="4000" b="1" dirty="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Times New Roman" panose="02020603050405020304" pitchFamily="18" charset="0"/>
            </a:endParaRPr>
          </a:p>
        </p:txBody>
      </p:sp>
      <p:pic>
        <p:nvPicPr>
          <p:cNvPr id="3" name="lAVlLNqHoNI"/>
          <p:cNvPicPr>
            <a:picLocks noRot="1" noChangeAspect="1"/>
          </p:cNvPicPr>
          <p:nvPr>
            <a:videoFile r:link="rId1"/>
          </p:nvPr>
        </p:nvPicPr>
        <p:blipFill>
          <a:blip r:embed="rId7"/>
          <a:stretch>
            <a:fillRect/>
          </a:stretch>
        </p:blipFill>
        <p:spPr>
          <a:xfrm>
            <a:off x="702762" y="1413615"/>
            <a:ext cx="4478838" cy="2519346"/>
          </a:xfrm>
          <a:prstGeom prst="rect">
            <a:avLst/>
          </a:prstGeom>
        </p:spPr>
      </p:pic>
      <p:pic>
        <p:nvPicPr>
          <p:cNvPr id="4" name="SWOJCOQMWYo"/>
          <p:cNvPicPr>
            <a:picLocks noRot="1" noChangeAspect="1"/>
          </p:cNvPicPr>
          <p:nvPr>
            <a:videoFile r:link="rId2"/>
          </p:nvPr>
        </p:nvPicPr>
        <p:blipFill>
          <a:blip r:embed="rId8"/>
          <a:stretch>
            <a:fillRect/>
          </a:stretch>
        </p:blipFill>
        <p:spPr>
          <a:xfrm>
            <a:off x="5740400" y="1413615"/>
            <a:ext cx="4495800" cy="2528888"/>
          </a:xfrm>
          <a:prstGeom prst="rect">
            <a:avLst/>
          </a:prstGeom>
        </p:spPr>
      </p:pic>
      <p:pic>
        <p:nvPicPr>
          <p:cNvPr id="5" name="PHNcSFrUVoE"/>
          <p:cNvPicPr>
            <a:picLocks noRot="1" noChangeAspect="1"/>
          </p:cNvPicPr>
          <p:nvPr>
            <a:videoFile r:link="rId3"/>
          </p:nvPr>
        </p:nvPicPr>
        <p:blipFill>
          <a:blip r:embed="rId9"/>
          <a:stretch>
            <a:fillRect/>
          </a:stretch>
        </p:blipFill>
        <p:spPr>
          <a:xfrm>
            <a:off x="702762" y="4149725"/>
            <a:ext cx="4572000" cy="2571750"/>
          </a:xfrm>
          <a:prstGeom prst="rect">
            <a:avLst/>
          </a:prstGeom>
        </p:spPr>
      </p:pic>
      <p:pic>
        <p:nvPicPr>
          <p:cNvPr id="6" name="Rey-de3eC14"/>
          <p:cNvPicPr>
            <a:picLocks noRot="1" noChangeAspect="1"/>
          </p:cNvPicPr>
          <p:nvPr>
            <a:videoFile r:link="rId4"/>
          </p:nvPr>
        </p:nvPicPr>
        <p:blipFill>
          <a:blip r:embed="rId10"/>
          <a:stretch>
            <a:fillRect/>
          </a:stretch>
        </p:blipFill>
        <p:spPr>
          <a:xfrm>
            <a:off x="5753100" y="4149725"/>
            <a:ext cx="4572000" cy="2571750"/>
          </a:xfrm>
          <a:prstGeom prst="rect">
            <a:avLst/>
          </a:prstGeom>
        </p:spPr>
      </p:pic>
    </p:spTree>
    <p:extLst>
      <p:ext uri="{BB962C8B-B14F-4D97-AF65-F5344CB8AC3E}">
        <p14:creationId xmlns:p14="http://schemas.microsoft.com/office/powerpoint/2010/main" val="1897664363"/>
      </p:ext>
    </p:extLst>
  </p:cSld>
  <p:clrMapOvr>
    <a:masterClrMapping/>
  </p:clrMapOvr>
  <p:transition>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FF741FC-4793-464C-832A-1831BF3053C5}" type="slidenum">
              <a:rPr lang="en-US" smtClean="0"/>
              <a:pPr/>
              <a:t>32</a:t>
            </a:fld>
            <a:endParaRPr lang="en-US"/>
          </a:p>
        </p:txBody>
      </p:sp>
      <p:sp>
        <p:nvSpPr>
          <p:cNvPr id="9" name="Rectangle 102"/>
          <p:cNvSpPr txBox="1">
            <a:spLocks noChangeArrowheads="1"/>
          </p:cNvSpPr>
          <p:nvPr/>
        </p:nvSpPr>
        <p:spPr>
          <a:xfrm>
            <a:off x="774700" y="350520"/>
            <a:ext cx="10777220" cy="8382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6200" algn="l"/>
            <a:r>
              <a:rPr lang="en-US" sz="4200" dirty="0" smtClean="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rPr>
              <a:t>Offering Total Solution to Customer</a:t>
            </a:r>
            <a:endParaRPr lang="en-US" sz="4200" dirty="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endParaRPr>
          </a:p>
        </p:txBody>
      </p:sp>
      <p:graphicFrame>
        <p:nvGraphicFramePr>
          <p:cNvPr id="6" name="Diagram 5"/>
          <p:cNvGraphicFramePr/>
          <p:nvPr>
            <p:extLst>
              <p:ext uri="{D42A27DB-BD31-4B8C-83A1-F6EECF244321}">
                <p14:modId xmlns:p14="http://schemas.microsoft.com/office/powerpoint/2010/main" val="3097610652"/>
              </p:ext>
            </p:extLst>
          </p:nvPr>
        </p:nvGraphicFramePr>
        <p:xfrm>
          <a:off x="986589" y="1407696"/>
          <a:ext cx="10455443" cy="4851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797070"/>
      </p:ext>
    </p:extLst>
  </p:cSld>
  <p:clrMapOvr>
    <a:masterClrMapping/>
  </p:clrMapOvr>
  <p:transition>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7520" y="3048000"/>
            <a:ext cx="3606800" cy="3606800"/>
          </a:xfrm>
          <a:prstGeom prst="rect">
            <a:avLst/>
          </a:prstGeom>
        </p:spPr>
      </p:pic>
      <p:sp>
        <p:nvSpPr>
          <p:cNvPr id="5" name="Rectangle 102"/>
          <p:cNvSpPr txBox="1">
            <a:spLocks noChangeArrowheads="1"/>
          </p:cNvSpPr>
          <p:nvPr/>
        </p:nvSpPr>
        <p:spPr>
          <a:xfrm>
            <a:off x="3756025" y="1785620"/>
            <a:ext cx="4669790" cy="8382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6200" algn="ctr"/>
            <a:r>
              <a:rPr lang="en-US" i="1" dirty="0" smtClean="0">
                <a:ln w="0"/>
                <a:solidFill>
                  <a:srgbClr val="C99677"/>
                </a:solidFill>
                <a:effectLst>
                  <a:outerShdw blurRad="38100" dist="25400" dir="5400000" algn="ctr" rotWithShape="0">
                    <a:srgbClr val="6E747A">
                      <a:alpha val="43000"/>
                    </a:srgbClr>
                  </a:outerShdw>
                </a:effectLst>
                <a:latin typeface="Franklin Gothic Medium" panose="020B0603020102020204" pitchFamily="34" charset="0"/>
                <a:cs typeface="B Titr" panose="00000700000000000000" pitchFamily="2" charset="-78"/>
              </a:rPr>
              <a:t>Thank You!</a:t>
            </a:r>
            <a:endParaRPr lang="en-US" b="1" i="1" dirty="0">
              <a:ln w="0"/>
              <a:solidFill>
                <a:srgbClr val="C99677"/>
              </a:solidFill>
              <a:effectLst>
                <a:outerShdw blurRad="38100" dist="25400" dir="5400000" algn="ctr" rotWithShape="0">
                  <a:srgbClr val="6E747A">
                    <a:alpha val="43000"/>
                  </a:srgbClr>
                </a:outerShdw>
              </a:effectLst>
              <a:latin typeface="Franklin Gothic Medium" panose="020B0603020102020204" pitchFamily="34" charset="0"/>
              <a:cs typeface="B Titr" panose="00000700000000000000" pitchFamily="2" charset="-78"/>
            </a:endParaRPr>
          </a:p>
        </p:txBody>
      </p:sp>
    </p:spTree>
    <p:extLst>
      <p:ext uri="{BB962C8B-B14F-4D97-AF65-F5344CB8AC3E}">
        <p14:creationId xmlns:p14="http://schemas.microsoft.com/office/powerpoint/2010/main" val="3169945555"/>
      </p:ext>
    </p:extLst>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3" name="Rectangle 103"/>
          <p:cNvSpPr>
            <a:spLocks noGrp="1" noChangeArrowheads="1"/>
          </p:cNvSpPr>
          <p:nvPr>
            <p:ph idx="1"/>
          </p:nvPr>
        </p:nvSpPr>
        <p:spPr>
          <a:xfrm>
            <a:off x="1173480" y="1325880"/>
            <a:ext cx="9951724" cy="1874519"/>
          </a:xfrm>
        </p:spPr>
        <p:txBody>
          <a:bodyPr>
            <a:noAutofit/>
          </a:bodyPr>
          <a:lstStyle/>
          <a:p>
            <a:pPr algn="l">
              <a:lnSpc>
                <a:spcPct val="100000"/>
              </a:lnSpc>
              <a:spcBef>
                <a:spcPts val="0"/>
              </a:spcBef>
              <a:spcAft>
                <a:spcPts val="1000"/>
              </a:spcAft>
            </a:pPr>
            <a:r>
              <a:rPr lang="en-US" sz="2200" dirty="0" smtClean="0">
                <a:solidFill>
                  <a:srgbClr val="4C2515"/>
                </a:solidFill>
                <a:cs typeface="B Nazanin" pitchFamily="2" charset="-78"/>
              </a:rPr>
              <a:t>All objects vibrate. Each object has its own vibrational modes.</a:t>
            </a:r>
          </a:p>
          <a:p>
            <a:pPr algn="l">
              <a:lnSpc>
                <a:spcPct val="100000"/>
              </a:lnSpc>
              <a:spcBef>
                <a:spcPts val="0"/>
              </a:spcBef>
              <a:spcAft>
                <a:spcPts val="1000"/>
              </a:spcAft>
            </a:pPr>
            <a:r>
              <a:rPr lang="en-US" sz="2200" dirty="0" smtClean="0">
                <a:solidFill>
                  <a:srgbClr val="4C2515"/>
                </a:solidFill>
                <a:cs typeface="B Nazanin" pitchFamily="2" charset="-78"/>
              </a:rPr>
              <a:t>Each mode represents a standing wave or resonance at a natural frequency.</a:t>
            </a:r>
          </a:p>
          <a:p>
            <a:pPr algn="l">
              <a:lnSpc>
                <a:spcPct val="100000"/>
              </a:lnSpc>
              <a:spcBef>
                <a:spcPts val="0"/>
              </a:spcBef>
              <a:spcAft>
                <a:spcPts val="1000"/>
              </a:spcAft>
            </a:pPr>
            <a:r>
              <a:rPr lang="en-US" sz="2200" dirty="0" smtClean="0">
                <a:solidFill>
                  <a:srgbClr val="4C2515"/>
                </a:solidFill>
                <a:cs typeface="B Nazanin" pitchFamily="2" charset="-78"/>
              </a:rPr>
              <a:t>Vibrational modes of each object are unique as finger prints of the object.</a:t>
            </a:r>
          </a:p>
          <a:p>
            <a:pPr>
              <a:lnSpc>
                <a:spcPct val="100000"/>
              </a:lnSpc>
              <a:spcBef>
                <a:spcPts val="0"/>
              </a:spcBef>
              <a:spcAft>
                <a:spcPts val="1000"/>
              </a:spcAft>
            </a:pPr>
            <a:r>
              <a:rPr lang="en-US" sz="2200" dirty="0" smtClean="0">
                <a:solidFill>
                  <a:srgbClr val="4C2515"/>
                </a:solidFill>
                <a:cs typeface="B Nazanin" pitchFamily="2" charset="-78"/>
              </a:rPr>
              <a:t>These modes describe the intrinsic dynamic properties of the object.</a:t>
            </a:r>
          </a:p>
        </p:txBody>
      </p:sp>
      <p:sp>
        <p:nvSpPr>
          <p:cNvPr id="7" name="Slide Number Placeholder 6"/>
          <p:cNvSpPr>
            <a:spLocks noGrp="1"/>
          </p:cNvSpPr>
          <p:nvPr>
            <p:ph type="sldNum" sz="quarter" idx="12"/>
          </p:nvPr>
        </p:nvSpPr>
        <p:spPr/>
        <p:txBody>
          <a:bodyPr/>
          <a:lstStyle/>
          <a:p>
            <a:fld id="{6FF741FC-4793-464C-832A-1831BF3053C5}" type="slidenum">
              <a:rPr lang="en-US" smtClean="0"/>
              <a:pPr/>
              <a:t>4</a:t>
            </a:fld>
            <a:endParaRPr lang="en-US"/>
          </a:p>
        </p:txBody>
      </p:sp>
      <p:sp>
        <p:nvSpPr>
          <p:cNvPr id="9" name="Rectangle 102"/>
          <p:cNvSpPr txBox="1">
            <a:spLocks noChangeArrowheads="1"/>
          </p:cNvSpPr>
          <p:nvPr/>
        </p:nvSpPr>
        <p:spPr>
          <a:xfrm>
            <a:off x="1079500" y="350520"/>
            <a:ext cx="10472420" cy="8382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6200" algn="l"/>
            <a:r>
              <a:rPr lang="en-US" dirty="0" smtClean="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rPr>
              <a:t>Vibrational Modes</a:t>
            </a:r>
            <a:endParaRPr lang="en-US" dirty="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endParaRPr>
          </a:p>
        </p:txBody>
      </p:sp>
      <p:pic>
        <p:nvPicPr>
          <p:cNvPr id="10" name="Picture 9" descr="Stone 1024.jpg"/>
          <p:cNvPicPr>
            <a:picLocks noChangeAspect="1"/>
          </p:cNvPicPr>
          <p:nvPr/>
        </p:nvPicPr>
        <p:blipFill>
          <a:blip r:embed="rId3" cstate="print"/>
          <a:stretch>
            <a:fillRect/>
          </a:stretch>
        </p:blipFill>
        <p:spPr>
          <a:xfrm>
            <a:off x="1560886" y="3479604"/>
            <a:ext cx="9176911" cy="28767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66593387"/>
      </p:ext>
    </p:extLst>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3" name="Rectangle 103"/>
          <p:cNvSpPr>
            <a:spLocks noGrp="1" noChangeArrowheads="1"/>
          </p:cNvSpPr>
          <p:nvPr>
            <p:ph idx="1"/>
          </p:nvPr>
        </p:nvSpPr>
        <p:spPr>
          <a:xfrm>
            <a:off x="1173480" y="1325880"/>
            <a:ext cx="9951724" cy="2951019"/>
          </a:xfrm>
        </p:spPr>
        <p:txBody>
          <a:bodyPr>
            <a:noAutofit/>
          </a:bodyPr>
          <a:lstStyle/>
          <a:p>
            <a:pPr algn="l">
              <a:lnSpc>
                <a:spcPct val="110000"/>
              </a:lnSpc>
              <a:spcBef>
                <a:spcPts val="0"/>
              </a:spcBef>
              <a:spcAft>
                <a:spcPts val="1000"/>
              </a:spcAft>
            </a:pPr>
            <a:r>
              <a:rPr lang="en-US" sz="2200" dirty="0" smtClean="0">
                <a:solidFill>
                  <a:srgbClr val="4C2515"/>
                </a:solidFill>
                <a:cs typeface="B Nazanin" pitchFamily="2" charset="-78"/>
              </a:rPr>
              <a:t>When we impact an object or apply swept sine, we can identify its dynamic behavior or frequency response function.</a:t>
            </a:r>
          </a:p>
          <a:p>
            <a:pPr algn="l">
              <a:lnSpc>
                <a:spcPct val="110000"/>
              </a:lnSpc>
              <a:spcBef>
                <a:spcPts val="0"/>
              </a:spcBef>
              <a:spcAft>
                <a:spcPts val="1000"/>
              </a:spcAft>
            </a:pPr>
            <a:r>
              <a:rPr lang="en-US" sz="2200" dirty="0" smtClean="0">
                <a:solidFill>
                  <a:srgbClr val="4C2515"/>
                </a:solidFill>
                <a:cs typeface="B Nazanin" pitchFamily="2" charset="-78"/>
              </a:rPr>
              <a:t>In response to impact, all modes are excited and each mode vibrates at a specific frequency (</a:t>
            </a:r>
            <a:r>
              <a:rPr lang="en-US" sz="2200" dirty="0" err="1">
                <a:solidFill>
                  <a:srgbClr val="4C2515"/>
                </a:solidFill>
                <a:cs typeface="B Nazanin" pitchFamily="2" charset="-78"/>
              </a:rPr>
              <a:t>e</a:t>
            </a:r>
            <a:r>
              <a:rPr lang="en-US" sz="2200" dirty="0" err="1" smtClean="0">
                <a:solidFill>
                  <a:srgbClr val="4C2515"/>
                </a:solidFill>
                <a:cs typeface="B Nazanin" pitchFamily="2" charset="-78"/>
              </a:rPr>
              <a:t>igenfrequency</a:t>
            </a:r>
            <a:r>
              <a:rPr lang="en-US" sz="2200" dirty="0" smtClean="0">
                <a:solidFill>
                  <a:srgbClr val="4C2515"/>
                </a:solidFill>
                <a:cs typeface="B Nazanin" pitchFamily="2" charset="-78"/>
              </a:rPr>
              <a:t>).</a:t>
            </a:r>
          </a:p>
          <a:p>
            <a:pPr algn="l">
              <a:lnSpc>
                <a:spcPct val="110000"/>
              </a:lnSpc>
              <a:spcBef>
                <a:spcPts val="0"/>
              </a:spcBef>
              <a:spcAft>
                <a:spcPts val="1000"/>
              </a:spcAft>
            </a:pPr>
            <a:r>
              <a:rPr lang="en-US" sz="2200" dirty="0" smtClean="0">
                <a:solidFill>
                  <a:srgbClr val="4C2515"/>
                </a:solidFill>
                <a:cs typeface="B Nazanin" pitchFamily="2" charset="-78"/>
              </a:rPr>
              <a:t>Each mode is a degree-of-freedom of vibration, which vibrates as a damped sinusoid at its natural frequency.</a:t>
            </a:r>
          </a:p>
          <a:p>
            <a:pPr algn="l">
              <a:lnSpc>
                <a:spcPct val="110000"/>
              </a:lnSpc>
              <a:spcBef>
                <a:spcPts val="0"/>
              </a:spcBef>
              <a:spcAft>
                <a:spcPts val="1000"/>
              </a:spcAft>
            </a:pPr>
            <a:r>
              <a:rPr lang="en-US" sz="2200" dirty="0" smtClean="0">
                <a:solidFill>
                  <a:srgbClr val="4C2515"/>
                </a:solidFill>
                <a:cs typeface="B Nazanin" pitchFamily="2" charset="-78"/>
              </a:rPr>
              <a:t>The overall vibration of an object is the superposition of all modal vibrations.</a:t>
            </a:r>
            <a:endParaRPr lang="en-US" sz="2200" dirty="0">
              <a:solidFill>
                <a:srgbClr val="4C2515"/>
              </a:solidFill>
              <a:cs typeface="B Nazanin" pitchFamily="2" charset="-78"/>
            </a:endParaRPr>
          </a:p>
        </p:txBody>
      </p:sp>
      <p:sp>
        <p:nvSpPr>
          <p:cNvPr id="7" name="Slide Number Placeholder 6"/>
          <p:cNvSpPr>
            <a:spLocks noGrp="1"/>
          </p:cNvSpPr>
          <p:nvPr>
            <p:ph type="sldNum" sz="quarter" idx="12"/>
          </p:nvPr>
        </p:nvSpPr>
        <p:spPr/>
        <p:txBody>
          <a:bodyPr/>
          <a:lstStyle/>
          <a:p>
            <a:fld id="{6FF741FC-4793-464C-832A-1831BF3053C5}" type="slidenum">
              <a:rPr lang="en-US" smtClean="0"/>
              <a:pPr/>
              <a:t>5</a:t>
            </a:fld>
            <a:endParaRPr lang="en-US"/>
          </a:p>
        </p:txBody>
      </p:sp>
      <p:pic>
        <p:nvPicPr>
          <p:cNvPr id="15" name="Picture 2"/>
          <p:cNvPicPr>
            <a:picLocks noChangeAspect="1" noChangeArrowheads="1"/>
          </p:cNvPicPr>
          <p:nvPr/>
        </p:nvPicPr>
        <p:blipFill>
          <a:blip r:embed="rId3" cstate="print">
            <a:clrChange>
              <a:clrFrom>
                <a:srgbClr val="FFFFFF"/>
              </a:clrFrom>
              <a:clrTo>
                <a:srgbClr val="FFFFFF">
                  <a:alpha val="0"/>
                </a:srgbClr>
              </a:clrTo>
            </a:clrChange>
            <a:lum bright="-40000"/>
          </a:blip>
          <a:srcRect/>
          <a:stretch>
            <a:fillRect/>
          </a:stretch>
        </p:blipFill>
        <p:spPr bwMode="auto">
          <a:xfrm>
            <a:off x="1561958" y="4386272"/>
            <a:ext cx="3658464" cy="1880550"/>
          </a:xfrm>
          <a:prstGeom prst="rect">
            <a:avLst/>
          </a:prstGeom>
          <a:noFill/>
          <a:ln w="9525">
            <a:noFill/>
            <a:miter lim="800000"/>
            <a:headEnd/>
            <a:tailEnd/>
          </a:ln>
          <a:effectLst/>
        </p:spPr>
      </p:pic>
      <p:pic>
        <p:nvPicPr>
          <p:cNvPr id="16" name="Picture 2"/>
          <p:cNvPicPr>
            <a:picLocks noChangeAspect="1" noChangeArrowheads="1"/>
          </p:cNvPicPr>
          <p:nvPr/>
        </p:nvPicPr>
        <p:blipFill>
          <a:blip r:embed="rId4" cstate="print">
            <a:clrChange>
              <a:clrFrom>
                <a:srgbClr val="FFFFFF"/>
              </a:clrFrom>
              <a:clrTo>
                <a:srgbClr val="FFFFFF">
                  <a:alpha val="0"/>
                </a:srgbClr>
              </a:clrTo>
            </a:clrChange>
            <a:lum bright="-40000"/>
          </a:blip>
          <a:srcRect/>
          <a:stretch>
            <a:fillRect/>
          </a:stretch>
        </p:blipFill>
        <p:spPr bwMode="auto">
          <a:xfrm>
            <a:off x="6204645" y="4536976"/>
            <a:ext cx="3955660" cy="1698792"/>
          </a:xfrm>
          <a:prstGeom prst="rect">
            <a:avLst/>
          </a:prstGeom>
          <a:noFill/>
          <a:ln w="9525">
            <a:noFill/>
            <a:miter lim="800000"/>
            <a:headEnd/>
            <a:tailEnd/>
          </a:ln>
          <a:effectLst/>
        </p:spPr>
      </p:pic>
      <p:sp>
        <p:nvSpPr>
          <p:cNvPr id="19" name="TextBox 18"/>
          <p:cNvSpPr txBox="1"/>
          <p:nvPr/>
        </p:nvSpPr>
        <p:spPr>
          <a:xfrm>
            <a:off x="2586776" y="6071158"/>
            <a:ext cx="1884008" cy="400110"/>
          </a:xfrm>
          <a:prstGeom prst="rect">
            <a:avLst/>
          </a:prstGeom>
          <a:noFill/>
        </p:spPr>
        <p:txBody>
          <a:bodyPr wrap="square" rtlCol="0">
            <a:spAutoFit/>
          </a:bodyPr>
          <a:lstStyle/>
          <a:p>
            <a:pPr algn="ctr" rtl="1"/>
            <a:r>
              <a:rPr lang="en-US" sz="2000" i="1" dirty="0" smtClean="0">
                <a:solidFill>
                  <a:srgbClr val="4C2515"/>
                </a:solidFill>
                <a:cs typeface="B Nazanin" pitchFamily="2" charset="-78"/>
              </a:rPr>
              <a:t>Mode 1</a:t>
            </a:r>
            <a:endParaRPr lang="en-US" sz="2000" i="1" dirty="0">
              <a:solidFill>
                <a:srgbClr val="4C2515"/>
              </a:solidFill>
              <a:cs typeface="B Nazanin" pitchFamily="2" charset="-78"/>
            </a:endParaRPr>
          </a:p>
        </p:txBody>
      </p:sp>
      <p:sp>
        <p:nvSpPr>
          <p:cNvPr id="20" name="TextBox 19"/>
          <p:cNvSpPr txBox="1"/>
          <p:nvPr/>
        </p:nvSpPr>
        <p:spPr>
          <a:xfrm>
            <a:off x="7345107" y="6071158"/>
            <a:ext cx="1884008" cy="400110"/>
          </a:xfrm>
          <a:prstGeom prst="rect">
            <a:avLst/>
          </a:prstGeom>
          <a:noFill/>
        </p:spPr>
        <p:txBody>
          <a:bodyPr wrap="square" rtlCol="0">
            <a:spAutoFit/>
          </a:bodyPr>
          <a:lstStyle/>
          <a:p>
            <a:pPr algn="ctr" rtl="1"/>
            <a:r>
              <a:rPr lang="en-US" sz="2000" i="1" dirty="0" smtClean="0">
                <a:solidFill>
                  <a:srgbClr val="4C2515"/>
                </a:solidFill>
                <a:cs typeface="B Nazanin" pitchFamily="2" charset="-78"/>
              </a:rPr>
              <a:t>Mode 2</a:t>
            </a:r>
            <a:endParaRPr lang="en-US" sz="2000" i="1" dirty="0">
              <a:solidFill>
                <a:srgbClr val="4C2515"/>
              </a:solidFill>
              <a:cs typeface="B Nazanin" pitchFamily="2" charset="-78"/>
            </a:endParaRPr>
          </a:p>
        </p:txBody>
      </p:sp>
      <p:sp>
        <p:nvSpPr>
          <p:cNvPr id="9" name="Rectangle 102"/>
          <p:cNvSpPr txBox="1">
            <a:spLocks noChangeArrowheads="1"/>
          </p:cNvSpPr>
          <p:nvPr/>
        </p:nvSpPr>
        <p:spPr>
          <a:xfrm>
            <a:off x="1028700" y="350520"/>
            <a:ext cx="10523220" cy="8382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6200" algn="l"/>
            <a:r>
              <a:rPr lang="en-US" dirty="0" smtClean="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rPr>
              <a:t>Excitation of Modes</a:t>
            </a:r>
            <a:endParaRPr lang="en-US" dirty="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endParaRPr>
          </a:p>
        </p:txBody>
      </p:sp>
    </p:spTree>
    <p:extLst>
      <p:ext uri="{BB962C8B-B14F-4D97-AF65-F5344CB8AC3E}">
        <p14:creationId xmlns:p14="http://schemas.microsoft.com/office/powerpoint/2010/main" val="2223410080"/>
      </p:ext>
    </p:extLst>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3" name="Rectangle 103"/>
          <p:cNvSpPr>
            <a:spLocks noGrp="1" noChangeArrowheads="1"/>
          </p:cNvSpPr>
          <p:nvPr>
            <p:ph idx="1"/>
          </p:nvPr>
        </p:nvSpPr>
        <p:spPr>
          <a:xfrm>
            <a:off x="1127760" y="1275080"/>
            <a:ext cx="9997444" cy="2000383"/>
          </a:xfrm>
        </p:spPr>
        <p:txBody>
          <a:bodyPr>
            <a:noAutofit/>
          </a:bodyPr>
          <a:lstStyle/>
          <a:p>
            <a:pPr algn="l">
              <a:lnSpc>
                <a:spcPct val="110000"/>
              </a:lnSpc>
              <a:spcBef>
                <a:spcPts val="0"/>
              </a:spcBef>
              <a:spcAft>
                <a:spcPts val="1000"/>
              </a:spcAft>
            </a:pPr>
            <a:r>
              <a:rPr lang="en-US" sz="2200" dirty="0" smtClean="0">
                <a:solidFill>
                  <a:srgbClr val="4C2515"/>
                </a:solidFill>
                <a:cs typeface="B Nazanin" pitchFamily="2" charset="-78"/>
              </a:rPr>
              <a:t>An object has infinite number of modes or natural frequencies, which appear as peaks in frequency response.</a:t>
            </a:r>
          </a:p>
          <a:p>
            <a:pPr algn="l">
              <a:lnSpc>
                <a:spcPct val="110000"/>
              </a:lnSpc>
              <a:spcBef>
                <a:spcPts val="0"/>
              </a:spcBef>
              <a:spcAft>
                <a:spcPts val="1000"/>
              </a:spcAft>
            </a:pPr>
            <a:r>
              <a:rPr lang="en-US" sz="2200" dirty="0" smtClean="0">
                <a:solidFill>
                  <a:srgbClr val="4C2515"/>
                </a:solidFill>
                <a:cs typeface="B Nazanin" pitchFamily="2" charset="-78"/>
              </a:rPr>
              <a:t>The frequency of modes are a function of elastic properties and geometry (CAD drawing). These frequencies are independent of impact point and intensity, and sensor location.</a:t>
            </a:r>
          </a:p>
          <a:p>
            <a:pPr algn="l">
              <a:lnSpc>
                <a:spcPct val="110000"/>
              </a:lnSpc>
              <a:spcBef>
                <a:spcPts val="0"/>
              </a:spcBef>
              <a:spcAft>
                <a:spcPts val="1000"/>
              </a:spcAft>
            </a:pPr>
            <a:endParaRPr lang="fa-IR" sz="2200" dirty="0" smtClean="0">
              <a:solidFill>
                <a:srgbClr val="4C2515"/>
              </a:solidFill>
              <a:cs typeface="B Nazanin" pitchFamily="2" charset="-78"/>
            </a:endParaRPr>
          </a:p>
        </p:txBody>
      </p:sp>
      <p:sp>
        <p:nvSpPr>
          <p:cNvPr id="7" name="Slide Number Placeholder 6"/>
          <p:cNvSpPr>
            <a:spLocks noGrp="1"/>
          </p:cNvSpPr>
          <p:nvPr>
            <p:ph type="sldNum" sz="quarter" idx="12"/>
          </p:nvPr>
        </p:nvSpPr>
        <p:spPr/>
        <p:txBody>
          <a:bodyPr/>
          <a:lstStyle/>
          <a:p>
            <a:fld id="{6FF741FC-4793-464C-832A-1831BF3053C5}" type="slidenum">
              <a:rPr lang="en-US" smtClean="0"/>
              <a:pPr/>
              <a:t>6</a:t>
            </a:fld>
            <a:endParaRPr lang="en-US"/>
          </a:p>
        </p:txBody>
      </p:sp>
      <p:sp>
        <p:nvSpPr>
          <p:cNvPr id="9" name="Rectangle 102"/>
          <p:cNvSpPr txBox="1">
            <a:spLocks noChangeArrowheads="1"/>
          </p:cNvSpPr>
          <p:nvPr/>
        </p:nvSpPr>
        <p:spPr>
          <a:xfrm>
            <a:off x="926910" y="350520"/>
            <a:ext cx="10625010" cy="8382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6200" algn="l"/>
            <a:r>
              <a:rPr lang="en-US" dirty="0" smtClean="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rPr>
              <a:t>Frequency of Modes</a:t>
            </a:r>
            <a:endParaRPr lang="en-US" dirty="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endParaRPr>
          </a:p>
        </p:txBody>
      </p:sp>
      <p:pic>
        <p:nvPicPr>
          <p:cNvPr id="10" name="Picture 9"/>
          <p:cNvPicPr>
            <a:picLocks noChangeAspect="1"/>
          </p:cNvPicPr>
          <p:nvPr/>
        </p:nvPicPr>
        <p:blipFill rotWithShape="1">
          <a:blip r:embed="rId3">
            <a:clrChange>
              <a:clrFrom>
                <a:srgbClr val="FFFFFF"/>
              </a:clrFrom>
              <a:clrTo>
                <a:srgbClr val="FFFFFF">
                  <a:alpha val="0"/>
                </a:srgbClr>
              </a:clrTo>
            </a:clrChange>
          </a:blip>
          <a:srcRect l="8144" r="6771"/>
          <a:stretch/>
        </p:blipFill>
        <p:spPr>
          <a:xfrm>
            <a:off x="926910" y="3275463"/>
            <a:ext cx="7683690" cy="3582537"/>
          </a:xfrm>
          <a:prstGeom prst="rect">
            <a:avLst/>
          </a:prstGeom>
        </p:spPr>
      </p:pic>
      <p:sp>
        <p:nvSpPr>
          <p:cNvPr id="11" name="Rectangle 103"/>
          <p:cNvSpPr txBox="1">
            <a:spLocks noChangeArrowheads="1"/>
          </p:cNvSpPr>
          <p:nvPr/>
        </p:nvSpPr>
        <p:spPr>
          <a:xfrm>
            <a:off x="8542930" y="3705225"/>
            <a:ext cx="2649944" cy="25146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20000"/>
              </a:lnSpc>
              <a:spcBef>
                <a:spcPts val="0"/>
              </a:spcBef>
              <a:spcAft>
                <a:spcPts val="1200"/>
              </a:spcAft>
              <a:buNone/>
            </a:pPr>
            <a:r>
              <a:rPr lang="en-US" sz="2000" i="1" dirty="0" smtClean="0">
                <a:solidFill>
                  <a:srgbClr val="4C2515"/>
                </a:solidFill>
                <a:cs typeface="B Nazanin" pitchFamily="2" charset="-78"/>
              </a:rPr>
              <a:t>Mode shapes (1-4) and frequency response of a rectangular plate.</a:t>
            </a:r>
          </a:p>
          <a:p>
            <a:pPr marL="0" indent="0" algn="l">
              <a:lnSpc>
                <a:spcPct val="120000"/>
              </a:lnSpc>
              <a:spcBef>
                <a:spcPts val="0"/>
              </a:spcBef>
              <a:spcAft>
                <a:spcPts val="1200"/>
              </a:spcAft>
              <a:buNone/>
            </a:pPr>
            <a:r>
              <a:rPr lang="en-US" sz="2000" i="1" dirty="0" smtClean="0">
                <a:solidFill>
                  <a:srgbClr val="4C2515"/>
                </a:solidFill>
                <a:cs typeface="B Nazanin" pitchFamily="2" charset="-78"/>
              </a:rPr>
              <a:t>The peaks represent natural frequencies.</a:t>
            </a:r>
            <a:endParaRPr lang="fa-IR" sz="2000" i="1" dirty="0" smtClean="0">
              <a:solidFill>
                <a:srgbClr val="4C2515"/>
              </a:solidFill>
              <a:cs typeface="B Nazanin" pitchFamily="2" charset="-78"/>
            </a:endParaRPr>
          </a:p>
        </p:txBody>
      </p:sp>
    </p:spTree>
    <p:extLst>
      <p:ext uri="{BB962C8B-B14F-4D97-AF65-F5344CB8AC3E}">
        <p14:creationId xmlns:p14="http://schemas.microsoft.com/office/powerpoint/2010/main" val="1582128657"/>
      </p:ext>
    </p:extLst>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3" name="Rectangle 103"/>
          <p:cNvSpPr>
            <a:spLocks noGrp="1" noChangeArrowheads="1"/>
          </p:cNvSpPr>
          <p:nvPr>
            <p:ph idx="1"/>
          </p:nvPr>
        </p:nvSpPr>
        <p:spPr>
          <a:xfrm>
            <a:off x="1127760" y="1325881"/>
            <a:ext cx="9997443" cy="2276608"/>
          </a:xfrm>
        </p:spPr>
        <p:txBody>
          <a:bodyPr>
            <a:noAutofit/>
          </a:bodyPr>
          <a:lstStyle/>
          <a:p>
            <a:pPr algn="l">
              <a:lnSpc>
                <a:spcPct val="110000"/>
              </a:lnSpc>
              <a:spcBef>
                <a:spcPts val="0"/>
              </a:spcBef>
              <a:spcAft>
                <a:spcPts val="1200"/>
              </a:spcAft>
            </a:pPr>
            <a:r>
              <a:rPr lang="en-US" sz="2200" dirty="0" smtClean="0">
                <a:solidFill>
                  <a:srgbClr val="4C2515"/>
                </a:solidFill>
                <a:cs typeface="B Nazanin" pitchFamily="2" charset="-78"/>
              </a:rPr>
              <a:t>We can model a mode (one degree-of-freedom) with the free vibration of a Mass-Spring-Damper.</a:t>
            </a:r>
          </a:p>
          <a:p>
            <a:pPr algn="l">
              <a:lnSpc>
                <a:spcPct val="110000"/>
              </a:lnSpc>
              <a:spcBef>
                <a:spcPts val="0"/>
              </a:spcBef>
              <a:spcAft>
                <a:spcPts val="1200"/>
              </a:spcAft>
            </a:pPr>
            <a:r>
              <a:rPr lang="en-US" sz="2200" dirty="0" smtClean="0">
                <a:solidFill>
                  <a:srgbClr val="4C2515"/>
                </a:solidFill>
                <a:cs typeface="B Nazanin" pitchFamily="2" charset="-78"/>
              </a:rPr>
              <a:t>The natural frequency of vibration (without damping) is </a:t>
            </a:r>
          </a:p>
          <a:p>
            <a:pPr algn="l">
              <a:lnSpc>
                <a:spcPct val="110000"/>
              </a:lnSpc>
              <a:spcBef>
                <a:spcPts val="0"/>
              </a:spcBef>
              <a:spcAft>
                <a:spcPts val="1200"/>
              </a:spcAft>
            </a:pPr>
            <a:r>
              <a:rPr lang="en-US" sz="2200" dirty="0" smtClean="0">
                <a:solidFill>
                  <a:srgbClr val="4C2515"/>
                </a:solidFill>
                <a:cs typeface="B Nazanin" pitchFamily="2" charset="-78"/>
              </a:rPr>
              <a:t>In structural vibration, </a:t>
            </a:r>
            <a:r>
              <a:rPr lang="en-US" sz="2200" i="1" dirty="0" smtClean="0">
                <a:solidFill>
                  <a:srgbClr val="4C2515"/>
                </a:solidFill>
                <a:cs typeface="B Nazanin" pitchFamily="2" charset="-78"/>
              </a:rPr>
              <a:t>k</a:t>
            </a:r>
            <a:r>
              <a:rPr lang="en-US" sz="2200" dirty="0" smtClean="0">
                <a:solidFill>
                  <a:srgbClr val="4C2515"/>
                </a:solidFill>
                <a:cs typeface="B Nazanin" pitchFamily="2" charset="-78"/>
              </a:rPr>
              <a:t> represents </a:t>
            </a:r>
            <a:r>
              <a:rPr lang="en-US" sz="2200" u="sng" dirty="0" smtClean="0">
                <a:solidFill>
                  <a:srgbClr val="4C2515"/>
                </a:solidFill>
                <a:cs typeface="B Nazanin" pitchFamily="2" charset="-78"/>
              </a:rPr>
              <a:t>mechanical properties </a:t>
            </a:r>
            <a:r>
              <a:rPr lang="en-US" sz="2200" dirty="0" smtClean="0">
                <a:solidFill>
                  <a:srgbClr val="4C2515"/>
                </a:solidFill>
                <a:cs typeface="B Nazanin" pitchFamily="2" charset="-78"/>
              </a:rPr>
              <a:t>(Young modulus, Elastic properties), and </a:t>
            </a:r>
            <a:r>
              <a:rPr lang="en-US" sz="2200" i="1" dirty="0" smtClean="0">
                <a:solidFill>
                  <a:srgbClr val="4C2515"/>
                </a:solidFill>
                <a:cs typeface="B Nazanin" pitchFamily="2" charset="-78"/>
              </a:rPr>
              <a:t>m</a:t>
            </a:r>
            <a:r>
              <a:rPr lang="en-US" sz="2200" dirty="0" smtClean="0">
                <a:solidFill>
                  <a:srgbClr val="4C2515"/>
                </a:solidFill>
                <a:cs typeface="B Nazanin" pitchFamily="2" charset="-78"/>
              </a:rPr>
              <a:t> represents density and dimensions (geometry).</a:t>
            </a:r>
            <a:endParaRPr lang="en-US" sz="2200" dirty="0">
              <a:solidFill>
                <a:srgbClr val="4C2515"/>
              </a:solidFill>
              <a:cs typeface="B Nazanin" pitchFamily="2" charset="-78"/>
            </a:endParaRPr>
          </a:p>
        </p:txBody>
      </p:sp>
      <p:sp>
        <p:nvSpPr>
          <p:cNvPr id="7" name="Slide Number Placeholder 6"/>
          <p:cNvSpPr>
            <a:spLocks noGrp="1"/>
          </p:cNvSpPr>
          <p:nvPr>
            <p:ph type="sldNum" sz="quarter" idx="12"/>
          </p:nvPr>
        </p:nvSpPr>
        <p:spPr/>
        <p:txBody>
          <a:bodyPr/>
          <a:lstStyle/>
          <a:p>
            <a:fld id="{6FF741FC-4793-464C-832A-1831BF3053C5}" type="slidenum">
              <a:rPr lang="en-US" smtClean="0"/>
              <a:pPr/>
              <a:t>7</a:t>
            </a:fld>
            <a:endParaRPr lang="en-US"/>
          </a:p>
        </p:txBody>
      </p:sp>
      <p:sp>
        <p:nvSpPr>
          <p:cNvPr id="9" name="Rectangle 102"/>
          <p:cNvSpPr txBox="1">
            <a:spLocks noChangeArrowheads="1"/>
          </p:cNvSpPr>
          <p:nvPr/>
        </p:nvSpPr>
        <p:spPr>
          <a:xfrm>
            <a:off x="952500" y="350520"/>
            <a:ext cx="10599420" cy="8382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6200" algn="l"/>
            <a:r>
              <a:rPr lang="en-US" dirty="0" smtClean="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rPr>
              <a:t>Simple Model of a Mode</a:t>
            </a:r>
            <a:endParaRPr lang="en-US" dirty="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endParaRPr>
          </a:p>
        </p:txBody>
      </p:sp>
      <p:grpSp>
        <p:nvGrpSpPr>
          <p:cNvPr id="6" name="Group 5"/>
          <p:cNvGrpSpPr/>
          <p:nvPr/>
        </p:nvGrpSpPr>
        <p:grpSpPr>
          <a:xfrm>
            <a:off x="1551832" y="3569473"/>
            <a:ext cx="4345388" cy="2998544"/>
            <a:chOff x="981986" y="3569473"/>
            <a:chExt cx="4345388" cy="2998544"/>
          </a:xfrm>
        </p:grpSpPr>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1986" y="3569473"/>
              <a:ext cx="4345388" cy="2743200"/>
            </a:xfrm>
            <a:prstGeom prst="rect">
              <a:avLst/>
            </a:prstGeom>
          </p:spPr>
        </p:pic>
        <p:sp>
          <p:nvSpPr>
            <p:cNvPr id="3" name="TextBox 2"/>
            <p:cNvSpPr txBox="1"/>
            <p:nvPr/>
          </p:nvSpPr>
          <p:spPr>
            <a:xfrm>
              <a:off x="1189932" y="5983242"/>
              <a:ext cx="1298717" cy="584775"/>
            </a:xfrm>
            <a:prstGeom prst="rect">
              <a:avLst/>
            </a:prstGeom>
            <a:noFill/>
          </p:spPr>
          <p:txBody>
            <a:bodyPr wrap="square" rtlCol="0">
              <a:spAutoFit/>
            </a:bodyPr>
            <a:lstStyle/>
            <a:p>
              <a:pPr algn="ctr"/>
              <a:r>
                <a:rPr lang="en-US" sz="1600" i="1" dirty="0" smtClean="0">
                  <a:solidFill>
                    <a:srgbClr val="4C2515"/>
                  </a:solidFill>
                  <a:cs typeface="B Nazanin" panose="00000400000000000000" pitchFamily="2" charset="-78"/>
                </a:rPr>
                <a:t>Spring</a:t>
              </a:r>
            </a:p>
            <a:p>
              <a:pPr algn="ctr"/>
              <a:r>
                <a:rPr lang="en-US" sz="1600" i="1" dirty="0">
                  <a:solidFill>
                    <a:srgbClr val="4C2515"/>
                  </a:solidFill>
                  <a:cs typeface="B Nazanin" panose="00000400000000000000" pitchFamily="2" charset="-78"/>
                </a:rPr>
                <a:t>k</a:t>
              </a:r>
            </a:p>
          </p:txBody>
        </p:sp>
        <p:sp>
          <p:nvSpPr>
            <p:cNvPr id="11" name="TextBox 10"/>
            <p:cNvSpPr txBox="1"/>
            <p:nvPr/>
          </p:nvSpPr>
          <p:spPr>
            <a:xfrm>
              <a:off x="2361767" y="5960705"/>
              <a:ext cx="783200" cy="584775"/>
            </a:xfrm>
            <a:prstGeom prst="rect">
              <a:avLst/>
            </a:prstGeom>
            <a:noFill/>
          </p:spPr>
          <p:txBody>
            <a:bodyPr wrap="square" rtlCol="0">
              <a:spAutoFit/>
            </a:bodyPr>
            <a:lstStyle/>
            <a:p>
              <a:pPr algn="ctr"/>
              <a:r>
                <a:rPr lang="en-US" sz="1600" i="1" dirty="0" smtClean="0">
                  <a:solidFill>
                    <a:srgbClr val="4C2515"/>
                  </a:solidFill>
                  <a:cs typeface="B Nazanin" panose="00000400000000000000" pitchFamily="2" charset="-78"/>
                </a:rPr>
                <a:t>Mass</a:t>
              </a:r>
            </a:p>
            <a:p>
              <a:pPr algn="ctr"/>
              <a:r>
                <a:rPr lang="en-US" sz="1600" i="1" dirty="0">
                  <a:solidFill>
                    <a:srgbClr val="4C2515"/>
                  </a:solidFill>
                  <a:latin typeface="Times New Roman" panose="02020603050405020304" pitchFamily="18" charset="0"/>
                  <a:cs typeface="B Nazanin" panose="00000400000000000000" pitchFamily="2" charset="-78"/>
                </a:rPr>
                <a:t>m</a:t>
              </a:r>
              <a:endParaRPr lang="en-US" sz="1600" i="1" dirty="0">
                <a:solidFill>
                  <a:srgbClr val="4C2515"/>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2944192" y="5939438"/>
              <a:ext cx="1205724" cy="584775"/>
            </a:xfrm>
            <a:prstGeom prst="rect">
              <a:avLst/>
            </a:prstGeom>
            <a:noFill/>
          </p:spPr>
          <p:txBody>
            <a:bodyPr wrap="square" rtlCol="0">
              <a:spAutoFit/>
            </a:bodyPr>
            <a:lstStyle/>
            <a:p>
              <a:pPr algn="ctr"/>
              <a:r>
                <a:rPr lang="en-US" sz="1600" i="1" dirty="0" smtClean="0">
                  <a:solidFill>
                    <a:srgbClr val="4C2515"/>
                  </a:solidFill>
                  <a:cs typeface="B Nazanin" panose="00000400000000000000" pitchFamily="2" charset="-78"/>
                </a:rPr>
                <a:t>Damping</a:t>
              </a:r>
            </a:p>
            <a:p>
              <a:pPr algn="ctr"/>
              <a:r>
                <a:rPr lang="en-US" sz="1600" i="1" dirty="0">
                  <a:solidFill>
                    <a:srgbClr val="4C2515"/>
                  </a:solidFill>
                  <a:cs typeface="B Nazanin" panose="00000400000000000000" pitchFamily="2" charset="-78"/>
                </a:rPr>
                <a:t>c</a:t>
              </a:r>
              <a:endParaRPr lang="en-US" sz="1600" i="1" dirty="0">
                <a:solidFill>
                  <a:srgbClr val="4C2515"/>
                </a:solidFill>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4" name="TextBox 3"/>
              <p:cNvSpPr txBox="1"/>
              <p:nvPr/>
            </p:nvSpPr>
            <p:spPr>
              <a:xfrm>
                <a:off x="7818123" y="2065934"/>
                <a:ext cx="1584954" cy="62632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4C2515"/>
                          </a:solidFill>
                          <a:latin typeface="Cambria Math" panose="02040503050406030204" pitchFamily="18" charset="0"/>
                        </a:rPr>
                        <m:t>𝑓</m:t>
                      </m:r>
                      <m:r>
                        <a:rPr lang="en-US" sz="2000" b="0" i="1" smtClean="0">
                          <a:solidFill>
                            <a:srgbClr val="4C2515"/>
                          </a:solidFill>
                          <a:latin typeface="Cambria Math" panose="02040503050406030204" pitchFamily="18" charset="0"/>
                        </a:rPr>
                        <m:t>=</m:t>
                      </m:r>
                      <m:f>
                        <m:fPr>
                          <m:ctrlPr>
                            <a:rPr lang="en-US" sz="2000" b="0" i="1" smtClean="0">
                              <a:solidFill>
                                <a:srgbClr val="4C2515"/>
                              </a:solidFill>
                              <a:latin typeface="Cambria Math" panose="02040503050406030204" pitchFamily="18" charset="0"/>
                            </a:rPr>
                          </m:ctrlPr>
                        </m:fPr>
                        <m:num>
                          <m:r>
                            <a:rPr lang="en-US" sz="2000" b="0" i="1" smtClean="0">
                              <a:solidFill>
                                <a:srgbClr val="4C2515"/>
                              </a:solidFill>
                              <a:latin typeface="Cambria Math" panose="02040503050406030204" pitchFamily="18" charset="0"/>
                            </a:rPr>
                            <m:t>1</m:t>
                          </m:r>
                        </m:num>
                        <m:den>
                          <m:r>
                            <a:rPr lang="en-US" sz="2000" b="0" i="1" smtClean="0">
                              <a:solidFill>
                                <a:srgbClr val="4C2515"/>
                              </a:solidFill>
                              <a:latin typeface="Cambria Math" panose="02040503050406030204" pitchFamily="18" charset="0"/>
                            </a:rPr>
                            <m:t>2</m:t>
                          </m:r>
                          <m:r>
                            <a:rPr lang="en-US" sz="2000" b="0" i="1" smtClean="0">
                              <a:solidFill>
                                <a:srgbClr val="4C2515"/>
                              </a:solidFill>
                              <a:latin typeface="Cambria Math" panose="02040503050406030204" pitchFamily="18" charset="0"/>
                              <a:ea typeface="Cambria Math" panose="02040503050406030204" pitchFamily="18" charset="0"/>
                            </a:rPr>
                            <m:t>𝜋</m:t>
                          </m:r>
                        </m:den>
                      </m:f>
                      <m:rad>
                        <m:radPr>
                          <m:degHide m:val="on"/>
                          <m:ctrlPr>
                            <a:rPr lang="en-US" sz="2000" b="0" i="1" smtClean="0">
                              <a:solidFill>
                                <a:srgbClr val="4C2515"/>
                              </a:solidFill>
                              <a:latin typeface="Cambria Math" panose="02040503050406030204" pitchFamily="18" charset="0"/>
                            </a:rPr>
                          </m:ctrlPr>
                        </m:radPr>
                        <m:deg/>
                        <m:e>
                          <m:f>
                            <m:fPr>
                              <m:type m:val="skw"/>
                              <m:ctrlPr>
                                <a:rPr lang="en-US" sz="2000" b="0" i="1" smtClean="0">
                                  <a:solidFill>
                                    <a:srgbClr val="4C2515"/>
                                  </a:solidFill>
                                  <a:latin typeface="Cambria Math" panose="02040503050406030204" pitchFamily="18" charset="0"/>
                                </a:rPr>
                              </m:ctrlPr>
                            </m:fPr>
                            <m:num>
                              <m:r>
                                <a:rPr lang="en-US" sz="2000" b="0" i="1" smtClean="0">
                                  <a:solidFill>
                                    <a:srgbClr val="4C2515"/>
                                  </a:solidFill>
                                  <a:latin typeface="Cambria Math" panose="02040503050406030204" pitchFamily="18" charset="0"/>
                                </a:rPr>
                                <m:t>𝑘</m:t>
                              </m:r>
                            </m:num>
                            <m:den>
                              <m:r>
                                <a:rPr lang="en-US" sz="2000" b="0" i="1" smtClean="0">
                                  <a:solidFill>
                                    <a:srgbClr val="4C2515"/>
                                  </a:solidFill>
                                  <a:latin typeface="Cambria Math" panose="02040503050406030204" pitchFamily="18" charset="0"/>
                                </a:rPr>
                                <m:t>𝑚</m:t>
                              </m:r>
                            </m:den>
                          </m:f>
                        </m:e>
                      </m:rad>
                    </m:oMath>
                  </m:oMathPara>
                </a14:m>
                <a:endParaRPr lang="en-US" sz="2000" dirty="0">
                  <a:solidFill>
                    <a:srgbClr val="4C2515"/>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7818123" y="2065934"/>
                <a:ext cx="1584954" cy="626325"/>
              </a:xfrm>
              <a:prstGeom prst="rect">
                <a:avLst/>
              </a:prstGeom>
              <a:blipFill rotWithShape="0">
                <a:blip r:embed="rId4"/>
                <a:stretch>
                  <a:fillRect b="-971"/>
                </a:stretch>
              </a:blipFill>
            </p:spPr>
            <p:txBody>
              <a:bodyPr/>
              <a:lstStyle/>
              <a:p>
                <a:r>
                  <a:rPr lang="en-US">
                    <a:noFill/>
                  </a:rPr>
                  <a:t> </a:t>
                </a:r>
              </a:p>
            </p:txBody>
          </p:sp>
        </mc:Fallback>
      </mc:AlternateContent>
      <p:pic>
        <p:nvPicPr>
          <p:cNvPr id="5" name="Picture 4"/>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90863" y="3705825"/>
            <a:ext cx="4025348" cy="2677654"/>
          </a:xfrm>
          <a:prstGeom prst="rect">
            <a:avLst/>
          </a:prstGeom>
        </p:spPr>
      </p:pic>
      <p:sp>
        <p:nvSpPr>
          <p:cNvPr id="17" name="TextBox 16"/>
          <p:cNvSpPr txBox="1"/>
          <p:nvPr/>
        </p:nvSpPr>
        <p:spPr>
          <a:xfrm>
            <a:off x="7349880" y="6047160"/>
            <a:ext cx="2302119" cy="369332"/>
          </a:xfrm>
          <a:prstGeom prst="rect">
            <a:avLst/>
          </a:prstGeom>
          <a:noFill/>
        </p:spPr>
        <p:txBody>
          <a:bodyPr wrap="square" rtlCol="0">
            <a:spAutoFit/>
          </a:bodyPr>
          <a:lstStyle/>
          <a:p>
            <a:pPr algn="ctr"/>
            <a:r>
              <a:rPr lang="en-US" i="1" dirty="0" smtClean="0">
                <a:solidFill>
                  <a:srgbClr val="4C2515"/>
                </a:solidFill>
                <a:cs typeface="B Nazanin" panose="00000400000000000000" pitchFamily="2" charset="-78"/>
              </a:rPr>
              <a:t>Frequency Response</a:t>
            </a:r>
            <a:endParaRPr lang="en-US" i="1" dirty="0">
              <a:solidFill>
                <a:srgbClr val="4C2515"/>
              </a:solidFill>
              <a:cs typeface="Times New Roman" panose="02020603050405020304" pitchFamily="18" charset="0"/>
            </a:endParaRPr>
          </a:p>
        </p:txBody>
      </p:sp>
    </p:spTree>
    <p:extLst>
      <p:ext uri="{BB962C8B-B14F-4D97-AF65-F5344CB8AC3E}">
        <p14:creationId xmlns:p14="http://schemas.microsoft.com/office/powerpoint/2010/main" val="809937886"/>
      </p:ext>
    </p:extLst>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3" name="Rectangle 103"/>
          <p:cNvSpPr>
            <a:spLocks noGrp="1" noChangeArrowheads="1"/>
          </p:cNvSpPr>
          <p:nvPr>
            <p:ph idx="1"/>
          </p:nvPr>
        </p:nvSpPr>
        <p:spPr>
          <a:xfrm>
            <a:off x="546100" y="1325881"/>
            <a:ext cx="10579104" cy="635442"/>
          </a:xfrm>
        </p:spPr>
        <p:txBody>
          <a:bodyPr>
            <a:noAutofit/>
          </a:bodyPr>
          <a:lstStyle/>
          <a:p>
            <a:pPr marL="0" indent="0" algn="l">
              <a:lnSpc>
                <a:spcPct val="120000"/>
              </a:lnSpc>
              <a:spcBef>
                <a:spcPts val="0"/>
              </a:spcBef>
              <a:spcAft>
                <a:spcPts val="1200"/>
              </a:spcAft>
              <a:buNone/>
            </a:pPr>
            <a:r>
              <a:rPr lang="en-US" sz="2200" dirty="0" smtClean="0">
                <a:solidFill>
                  <a:srgbClr val="4C2515"/>
                </a:solidFill>
                <a:cs typeface="B Nazanin" pitchFamily="2" charset="-78"/>
              </a:rPr>
              <a:t>The modes can be calculated using FEM, which corroborate the experimental results.</a:t>
            </a:r>
            <a:endParaRPr lang="fa-IR" sz="2200" dirty="0" smtClean="0">
              <a:solidFill>
                <a:srgbClr val="4C2515"/>
              </a:solidFill>
              <a:cs typeface="B Nazanin" pitchFamily="2" charset="-78"/>
            </a:endParaRPr>
          </a:p>
        </p:txBody>
      </p:sp>
      <p:sp>
        <p:nvSpPr>
          <p:cNvPr id="7" name="Slide Number Placeholder 6"/>
          <p:cNvSpPr>
            <a:spLocks noGrp="1"/>
          </p:cNvSpPr>
          <p:nvPr>
            <p:ph type="sldNum" sz="quarter" idx="12"/>
          </p:nvPr>
        </p:nvSpPr>
        <p:spPr/>
        <p:txBody>
          <a:bodyPr/>
          <a:lstStyle/>
          <a:p>
            <a:fld id="{6FF741FC-4793-464C-832A-1831BF3053C5}" type="slidenum">
              <a:rPr lang="en-US" smtClean="0"/>
              <a:pPr/>
              <a:t>8</a:t>
            </a:fld>
            <a:endParaRPr lang="en-US"/>
          </a:p>
        </p:txBody>
      </p:sp>
      <p:sp>
        <p:nvSpPr>
          <p:cNvPr id="9" name="Rectangle 102"/>
          <p:cNvSpPr txBox="1">
            <a:spLocks noChangeArrowheads="1"/>
          </p:cNvSpPr>
          <p:nvPr/>
        </p:nvSpPr>
        <p:spPr>
          <a:xfrm>
            <a:off x="546100" y="350520"/>
            <a:ext cx="11005820" cy="8382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6200" algn="l"/>
            <a:r>
              <a:rPr lang="en-US" dirty="0" smtClean="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rPr>
              <a:t>Finite Element Modeling of Modes</a:t>
            </a:r>
            <a:endParaRPr lang="en-US" b="1" dirty="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5678" y="2169005"/>
            <a:ext cx="3432524" cy="204178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636" y="2168585"/>
            <a:ext cx="3735632" cy="188314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7612" y="2142810"/>
            <a:ext cx="3484308" cy="2072587"/>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0635" y="4323871"/>
            <a:ext cx="3723793" cy="221504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83556" y="4413066"/>
            <a:ext cx="3573843" cy="2125845"/>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77406" y="4458113"/>
            <a:ext cx="3434995" cy="2043254"/>
          </a:xfrm>
          <a:prstGeom prst="rect">
            <a:avLst/>
          </a:prstGeom>
        </p:spPr>
      </p:pic>
      <p:sp>
        <p:nvSpPr>
          <p:cNvPr id="13" name="TextBox 12"/>
          <p:cNvSpPr txBox="1"/>
          <p:nvPr/>
        </p:nvSpPr>
        <p:spPr>
          <a:xfrm>
            <a:off x="1942281" y="3561373"/>
            <a:ext cx="1946963" cy="369332"/>
          </a:xfrm>
          <a:prstGeom prst="rect">
            <a:avLst/>
          </a:prstGeom>
          <a:noFill/>
        </p:spPr>
        <p:txBody>
          <a:bodyPr wrap="square" rtlCol="0">
            <a:spAutoFit/>
          </a:bodyPr>
          <a:lstStyle/>
          <a:p>
            <a:pPr algn="l"/>
            <a:r>
              <a:rPr lang="en-US" dirty="0" smtClean="0">
                <a:cs typeface="B Nazanin" panose="00000400000000000000" pitchFamily="2" charset="-78"/>
              </a:rPr>
              <a:t>Mode 1 (Bending)</a:t>
            </a:r>
            <a:endParaRPr lang="en-US" dirty="0">
              <a:cs typeface="B Nazanin" panose="00000400000000000000" pitchFamily="2" charset="-78"/>
            </a:endParaRPr>
          </a:p>
        </p:txBody>
      </p:sp>
      <p:sp>
        <p:nvSpPr>
          <p:cNvPr id="2" name="Left-Right Arrow 1"/>
          <p:cNvSpPr/>
          <p:nvPr/>
        </p:nvSpPr>
        <p:spPr>
          <a:xfrm>
            <a:off x="1156521" y="2380082"/>
            <a:ext cx="785760" cy="353844"/>
          </a:xfrm>
          <a:prstGeom prst="leftRightArrow">
            <a:avLst/>
          </a:prstGeom>
          <a:solidFill>
            <a:srgbClr val="D6A07A"/>
          </a:solidFill>
          <a:ln>
            <a:solidFill>
              <a:srgbClr val="985D33"/>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rved Up Arrow 9"/>
          <p:cNvSpPr/>
          <p:nvPr/>
        </p:nvSpPr>
        <p:spPr>
          <a:xfrm>
            <a:off x="5280180" y="2380082"/>
            <a:ext cx="773430" cy="488045"/>
          </a:xfrm>
          <a:prstGeom prst="curvedUpArrow">
            <a:avLst>
              <a:gd name="adj1" fmla="val 33600"/>
              <a:gd name="adj2" fmla="val 79238"/>
              <a:gd name="adj3" fmla="val 45182"/>
            </a:avLst>
          </a:prstGeom>
          <a:solidFill>
            <a:srgbClr val="D6A07A"/>
          </a:solidFill>
          <a:ln>
            <a:solidFill>
              <a:srgbClr val="985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Left-Right Arrow 19"/>
          <p:cNvSpPr/>
          <p:nvPr/>
        </p:nvSpPr>
        <p:spPr>
          <a:xfrm rot="5400000">
            <a:off x="8516413" y="2447182"/>
            <a:ext cx="785760" cy="353844"/>
          </a:xfrm>
          <a:prstGeom prst="leftRightArrow">
            <a:avLst/>
          </a:prstGeom>
          <a:solidFill>
            <a:srgbClr val="D6A07A"/>
          </a:solidFill>
          <a:ln>
            <a:solidFill>
              <a:srgbClr val="985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eft-Right Arrow 20"/>
          <p:cNvSpPr/>
          <p:nvPr/>
        </p:nvSpPr>
        <p:spPr>
          <a:xfrm>
            <a:off x="1156521" y="4596880"/>
            <a:ext cx="785760" cy="353844"/>
          </a:xfrm>
          <a:prstGeom prst="leftRightArrow">
            <a:avLst/>
          </a:prstGeom>
          <a:solidFill>
            <a:srgbClr val="D6A07A"/>
          </a:solidFill>
          <a:ln>
            <a:solidFill>
              <a:srgbClr val="985D33"/>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rved Up Arrow 21"/>
          <p:cNvSpPr/>
          <p:nvPr/>
        </p:nvSpPr>
        <p:spPr>
          <a:xfrm>
            <a:off x="5280180" y="4607507"/>
            <a:ext cx="773430" cy="488045"/>
          </a:xfrm>
          <a:prstGeom prst="curvedUpArrow">
            <a:avLst>
              <a:gd name="adj1" fmla="val 33600"/>
              <a:gd name="adj2" fmla="val 79238"/>
              <a:gd name="adj3" fmla="val 45182"/>
            </a:avLst>
          </a:prstGeom>
          <a:solidFill>
            <a:srgbClr val="D6A07A"/>
          </a:solidFill>
          <a:ln>
            <a:solidFill>
              <a:srgbClr val="985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Left-Right Arrow 22"/>
          <p:cNvSpPr/>
          <p:nvPr/>
        </p:nvSpPr>
        <p:spPr>
          <a:xfrm rot="5400000">
            <a:off x="8516413" y="4773802"/>
            <a:ext cx="785760" cy="353844"/>
          </a:xfrm>
          <a:prstGeom prst="leftRightArrow">
            <a:avLst/>
          </a:prstGeom>
          <a:solidFill>
            <a:srgbClr val="D6A07A"/>
          </a:solidFill>
          <a:ln>
            <a:solidFill>
              <a:srgbClr val="985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5677913" y="3599012"/>
            <a:ext cx="1946963" cy="369332"/>
          </a:xfrm>
          <a:prstGeom prst="rect">
            <a:avLst/>
          </a:prstGeom>
          <a:noFill/>
        </p:spPr>
        <p:txBody>
          <a:bodyPr wrap="square" rtlCol="0">
            <a:spAutoFit/>
          </a:bodyPr>
          <a:lstStyle/>
          <a:p>
            <a:pPr algn="l"/>
            <a:r>
              <a:rPr lang="en-US" dirty="0" smtClean="0">
                <a:cs typeface="B Nazanin" panose="00000400000000000000" pitchFamily="2" charset="-78"/>
              </a:rPr>
              <a:t>Mode 2 (Torsional)</a:t>
            </a:r>
            <a:endParaRPr lang="en-US" dirty="0">
              <a:cs typeface="B Nazanin" panose="00000400000000000000" pitchFamily="2" charset="-78"/>
            </a:endParaRPr>
          </a:p>
        </p:txBody>
      </p:sp>
      <p:sp>
        <p:nvSpPr>
          <p:cNvPr id="25" name="TextBox 24"/>
          <p:cNvSpPr txBox="1"/>
          <p:nvPr/>
        </p:nvSpPr>
        <p:spPr>
          <a:xfrm>
            <a:off x="9406837" y="3638983"/>
            <a:ext cx="1946963" cy="369332"/>
          </a:xfrm>
          <a:prstGeom prst="rect">
            <a:avLst/>
          </a:prstGeom>
          <a:noFill/>
        </p:spPr>
        <p:txBody>
          <a:bodyPr wrap="square" rtlCol="0">
            <a:spAutoFit/>
          </a:bodyPr>
          <a:lstStyle/>
          <a:p>
            <a:pPr algn="l"/>
            <a:r>
              <a:rPr lang="en-US" dirty="0" smtClean="0">
                <a:cs typeface="B Nazanin" panose="00000400000000000000" pitchFamily="2" charset="-78"/>
              </a:rPr>
              <a:t>Mode 3 (Bending)</a:t>
            </a:r>
            <a:endParaRPr lang="en-US" dirty="0">
              <a:cs typeface="B Nazanin" panose="00000400000000000000" pitchFamily="2" charset="-78"/>
            </a:endParaRPr>
          </a:p>
        </p:txBody>
      </p:sp>
      <p:sp>
        <p:nvSpPr>
          <p:cNvPr id="26" name="TextBox 25"/>
          <p:cNvSpPr txBox="1"/>
          <p:nvPr/>
        </p:nvSpPr>
        <p:spPr>
          <a:xfrm>
            <a:off x="1942280" y="5950104"/>
            <a:ext cx="1946963" cy="369332"/>
          </a:xfrm>
          <a:prstGeom prst="rect">
            <a:avLst/>
          </a:prstGeom>
          <a:noFill/>
        </p:spPr>
        <p:txBody>
          <a:bodyPr wrap="square" rtlCol="0">
            <a:spAutoFit/>
          </a:bodyPr>
          <a:lstStyle/>
          <a:p>
            <a:pPr algn="l"/>
            <a:r>
              <a:rPr lang="en-US" dirty="0" smtClean="0">
                <a:cs typeface="B Nazanin" panose="00000400000000000000" pitchFamily="2" charset="-78"/>
              </a:rPr>
              <a:t>Mode 4 (Bending)</a:t>
            </a:r>
            <a:endParaRPr lang="en-US" dirty="0">
              <a:cs typeface="B Nazanin" panose="00000400000000000000" pitchFamily="2" charset="-78"/>
            </a:endParaRPr>
          </a:p>
        </p:txBody>
      </p:sp>
      <p:sp>
        <p:nvSpPr>
          <p:cNvPr id="27" name="TextBox 26"/>
          <p:cNvSpPr txBox="1"/>
          <p:nvPr/>
        </p:nvSpPr>
        <p:spPr>
          <a:xfrm>
            <a:off x="5677913" y="5946852"/>
            <a:ext cx="1946963" cy="369332"/>
          </a:xfrm>
          <a:prstGeom prst="rect">
            <a:avLst/>
          </a:prstGeom>
          <a:noFill/>
        </p:spPr>
        <p:txBody>
          <a:bodyPr wrap="square" rtlCol="0">
            <a:spAutoFit/>
          </a:bodyPr>
          <a:lstStyle/>
          <a:p>
            <a:pPr algn="l"/>
            <a:r>
              <a:rPr lang="en-US" dirty="0" smtClean="0">
                <a:cs typeface="B Nazanin" panose="00000400000000000000" pitchFamily="2" charset="-78"/>
              </a:rPr>
              <a:t>Mode 5 (Torsional)</a:t>
            </a:r>
            <a:endParaRPr lang="en-US" dirty="0">
              <a:cs typeface="B Nazanin" panose="00000400000000000000" pitchFamily="2" charset="-78"/>
            </a:endParaRPr>
          </a:p>
        </p:txBody>
      </p:sp>
      <p:sp>
        <p:nvSpPr>
          <p:cNvPr id="28" name="TextBox 27"/>
          <p:cNvSpPr txBox="1"/>
          <p:nvPr/>
        </p:nvSpPr>
        <p:spPr>
          <a:xfrm>
            <a:off x="9251756" y="5951576"/>
            <a:ext cx="1946963" cy="369332"/>
          </a:xfrm>
          <a:prstGeom prst="rect">
            <a:avLst/>
          </a:prstGeom>
          <a:noFill/>
        </p:spPr>
        <p:txBody>
          <a:bodyPr wrap="square" rtlCol="0">
            <a:spAutoFit/>
          </a:bodyPr>
          <a:lstStyle/>
          <a:p>
            <a:pPr algn="l"/>
            <a:r>
              <a:rPr lang="en-US" dirty="0" smtClean="0">
                <a:cs typeface="B Nazanin" panose="00000400000000000000" pitchFamily="2" charset="-78"/>
              </a:rPr>
              <a:t>Mode 6 (Bending)</a:t>
            </a:r>
            <a:endParaRPr lang="en-US" dirty="0">
              <a:cs typeface="B Nazanin" panose="00000400000000000000" pitchFamily="2" charset="-78"/>
            </a:endParaRPr>
          </a:p>
        </p:txBody>
      </p:sp>
    </p:spTree>
    <p:extLst>
      <p:ext uri="{BB962C8B-B14F-4D97-AF65-F5344CB8AC3E}">
        <p14:creationId xmlns:p14="http://schemas.microsoft.com/office/powerpoint/2010/main" val="2738012713"/>
      </p:ext>
    </p:extLst>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3" name="Rectangle 103"/>
          <p:cNvSpPr>
            <a:spLocks noGrp="1" noChangeArrowheads="1"/>
          </p:cNvSpPr>
          <p:nvPr>
            <p:ph idx="1"/>
          </p:nvPr>
        </p:nvSpPr>
        <p:spPr>
          <a:xfrm>
            <a:off x="1383161" y="1325881"/>
            <a:ext cx="9742041" cy="1973910"/>
          </a:xfrm>
        </p:spPr>
        <p:txBody>
          <a:bodyPr>
            <a:noAutofit/>
          </a:bodyPr>
          <a:lstStyle/>
          <a:p>
            <a:pPr algn="l">
              <a:lnSpc>
                <a:spcPct val="110000"/>
              </a:lnSpc>
              <a:spcBef>
                <a:spcPts val="0"/>
              </a:spcBef>
              <a:spcAft>
                <a:spcPts val="1200"/>
              </a:spcAft>
            </a:pPr>
            <a:r>
              <a:rPr lang="en-US" sz="2200" dirty="0" smtClean="0">
                <a:solidFill>
                  <a:srgbClr val="4C2515"/>
                </a:solidFill>
                <a:cs typeface="B Nazanin" pitchFamily="2" charset="-78"/>
              </a:rPr>
              <a:t>A defect in a part reduces the stiffness </a:t>
            </a:r>
            <a:r>
              <a:rPr lang="en-US" sz="2200" i="1" dirty="0" smtClean="0">
                <a:solidFill>
                  <a:srgbClr val="4C2515"/>
                </a:solidFill>
                <a:cs typeface="B Nazanin" pitchFamily="2" charset="-78"/>
              </a:rPr>
              <a:t>k</a:t>
            </a:r>
            <a:r>
              <a:rPr lang="en-US" sz="2200" dirty="0" smtClean="0">
                <a:solidFill>
                  <a:srgbClr val="4C2515"/>
                </a:solidFill>
                <a:cs typeface="B Nazanin" pitchFamily="2" charset="-78"/>
              </a:rPr>
              <a:t>, and hence the natural frequency </a:t>
            </a:r>
            <a:r>
              <a:rPr lang="en-US" sz="2200" i="1" dirty="0" smtClean="0">
                <a:solidFill>
                  <a:srgbClr val="4C2515"/>
                </a:solidFill>
                <a:cs typeface="B Nazanin" pitchFamily="2" charset="-78"/>
              </a:rPr>
              <a:t>f</a:t>
            </a:r>
            <a:r>
              <a:rPr lang="en-US" sz="2200" dirty="0" smtClean="0">
                <a:solidFill>
                  <a:srgbClr val="4C2515"/>
                </a:solidFill>
                <a:cs typeface="B Nazanin" pitchFamily="2" charset="-78"/>
              </a:rPr>
              <a:t> is shifted (reduced) according to </a:t>
            </a:r>
          </a:p>
          <a:p>
            <a:pPr algn="l">
              <a:lnSpc>
                <a:spcPct val="110000"/>
              </a:lnSpc>
              <a:spcBef>
                <a:spcPts val="0"/>
              </a:spcBef>
              <a:spcAft>
                <a:spcPts val="1200"/>
              </a:spcAft>
            </a:pPr>
            <a:r>
              <a:rPr lang="en-US" sz="2200" dirty="0" smtClean="0">
                <a:solidFill>
                  <a:srgbClr val="4C2515"/>
                </a:solidFill>
                <a:cs typeface="B Nazanin" pitchFamily="2" charset="-78"/>
              </a:rPr>
              <a:t>The </a:t>
            </a:r>
            <a:r>
              <a:rPr lang="en-US" sz="2200" u="sng" dirty="0" smtClean="0">
                <a:solidFill>
                  <a:srgbClr val="4C2515"/>
                </a:solidFill>
                <a:cs typeface="B Nazanin" pitchFamily="2" charset="-78"/>
              </a:rPr>
              <a:t>frequency shift </a:t>
            </a:r>
            <a:r>
              <a:rPr lang="en-US" sz="2200" dirty="0" smtClean="0">
                <a:solidFill>
                  <a:srgbClr val="4C2515"/>
                </a:solidFill>
                <a:cs typeface="B Nazanin" pitchFamily="2" charset="-78"/>
              </a:rPr>
              <a:t>has high correlation with </a:t>
            </a:r>
            <a:r>
              <a:rPr lang="en-US" sz="2200" u="sng" dirty="0" smtClean="0">
                <a:solidFill>
                  <a:srgbClr val="4C2515"/>
                </a:solidFill>
                <a:cs typeface="B Nazanin" pitchFamily="2" charset="-78"/>
              </a:rPr>
              <a:t>fatigue or break strength</a:t>
            </a:r>
            <a:r>
              <a:rPr lang="en-US" sz="2200" dirty="0" smtClean="0">
                <a:solidFill>
                  <a:srgbClr val="4C2515"/>
                </a:solidFill>
                <a:cs typeface="B Nazanin" pitchFamily="2" charset="-78"/>
              </a:rPr>
              <a:t>. So the natural frequencies can represent the </a:t>
            </a:r>
            <a:r>
              <a:rPr lang="en-US" sz="2200" u="sng" dirty="0" smtClean="0">
                <a:solidFill>
                  <a:srgbClr val="4C2515"/>
                </a:solidFill>
                <a:cs typeface="B Nazanin" pitchFamily="2" charset="-78"/>
              </a:rPr>
              <a:t>quality</a:t>
            </a:r>
            <a:r>
              <a:rPr lang="en-US" sz="2200" dirty="0" smtClean="0">
                <a:solidFill>
                  <a:srgbClr val="4C2515"/>
                </a:solidFill>
                <a:cs typeface="B Nazanin" pitchFamily="2" charset="-78"/>
              </a:rPr>
              <a:t> of a structure. This correlation is the basis of Acoustic Resonant Testing.</a:t>
            </a:r>
          </a:p>
        </p:txBody>
      </p:sp>
      <p:sp>
        <p:nvSpPr>
          <p:cNvPr id="7" name="Slide Number Placeholder 6"/>
          <p:cNvSpPr>
            <a:spLocks noGrp="1"/>
          </p:cNvSpPr>
          <p:nvPr>
            <p:ph type="sldNum" sz="quarter" idx="12"/>
          </p:nvPr>
        </p:nvSpPr>
        <p:spPr/>
        <p:txBody>
          <a:bodyPr/>
          <a:lstStyle/>
          <a:p>
            <a:fld id="{6FF741FC-4793-464C-832A-1831BF3053C5}" type="slidenum">
              <a:rPr lang="en-US" smtClean="0"/>
              <a:pPr/>
              <a:t>9</a:t>
            </a:fld>
            <a:endParaRPr lang="en-US"/>
          </a:p>
        </p:txBody>
      </p:sp>
      <p:sp>
        <p:nvSpPr>
          <p:cNvPr id="9" name="Rectangle 102"/>
          <p:cNvSpPr txBox="1">
            <a:spLocks noChangeArrowheads="1"/>
          </p:cNvSpPr>
          <p:nvPr/>
        </p:nvSpPr>
        <p:spPr>
          <a:xfrm>
            <a:off x="939800" y="350520"/>
            <a:ext cx="10612120" cy="8382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6200" algn="l"/>
            <a:r>
              <a:rPr lang="en-US" sz="4000" dirty="0" smtClean="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rPr>
              <a:t>Correlation between Mechanical Properties and Natural Frequencies</a:t>
            </a:r>
            <a:endParaRPr lang="en-US" sz="4000" dirty="0">
              <a:ln w="0"/>
              <a:solidFill>
                <a:srgbClr val="C99677"/>
              </a:solidFill>
              <a:effectLst>
                <a:outerShdw blurRad="38100" dist="25400" dir="5400000" algn="ctr" rotWithShape="0">
                  <a:srgbClr val="6E747A">
                    <a:alpha val="43000"/>
                  </a:srgbClr>
                </a:outerShdw>
              </a:effectLst>
              <a:latin typeface="ITC Bookman Demi" panose="02050804040505020204" pitchFamily="18" charset="0"/>
              <a:cs typeface="B Titr" panose="00000700000000000000" pitchFamily="2" charset="-78"/>
            </a:endParaRPr>
          </a:p>
        </p:txBody>
      </p:sp>
      <p:sp>
        <p:nvSpPr>
          <p:cNvPr id="15" name="AutoShape 1"/>
          <p:cNvSpPr>
            <a:spLocks noChangeAspect="1" noChangeArrowheads="1" noTextEdit="1"/>
          </p:cNvSpPr>
          <p:nvPr/>
        </p:nvSpPr>
        <p:spPr bwMode="auto">
          <a:xfrm>
            <a:off x="2730071" y="3342576"/>
            <a:ext cx="6289704" cy="3515424"/>
          </a:xfrm>
          <a:prstGeom prst="rect">
            <a:avLst/>
          </a:prstGeom>
          <a:noFill/>
          <a:ln w="9525">
            <a:noFill/>
            <a:miter lim="800000"/>
            <a:headEnd/>
            <a:tailEnd/>
          </a:ln>
        </p:spPr>
        <p:txBody>
          <a:bodyPr vert="horz" wrap="square" lIns="109728" tIns="54864" rIns="109728" bIns="54864" numCol="1" anchor="t" anchorCtr="0" compatLnSpc="1">
            <a:prstTxWarp prst="textNoShape">
              <a:avLst/>
            </a:prstTxWarp>
          </a:bodyPr>
          <a:lstStyle/>
          <a:p>
            <a:endParaRPr lang="en-US" sz="2160"/>
          </a:p>
        </p:txBody>
      </p:sp>
      <p:sp>
        <p:nvSpPr>
          <p:cNvPr id="16" name="Rectangle 3"/>
          <p:cNvSpPr>
            <a:spLocks noChangeArrowheads="1"/>
          </p:cNvSpPr>
          <p:nvPr/>
        </p:nvSpPr>
        <p:spPr bwMode="auto">
          <a:xfrm>
            <a:off x="2780148" y="3392653"/>
            <a:ext cx="6179534" cy="3415269"/>
          </a:xfrm>
          <a:prstGeom prst="rect">
            <a:avLst/>
          </a:prstGeom>
          <a:noFill/>
          <a:ln w="0">
            <a:noFill/>
            <a:prstDash val="solid"/>
            <a:miter lim="800000"/>
            <a:headEnd/>
            <a:tailEnd/>
          </a:ln>
        </p:spPr>
        <p:txBody>
          <a:bodyPr vert="horz" wrap="square" lIns="109728" tIns="54864" rIns="109728" bIns="54864" numCol="1" anchor="t" anchorCtr="0" compatLnSpc="1">
            <a:prstTxWarp prst="textNoShape">
              <a:avLst/>
            </a:prstTxWarp>
          </a:bodyPr>
          <a:lstStyle/>
          <a:p>
            <a:endParaRPr lang="en-US" sz="2160"/>
          </a:p>
        </p:txBody>
      </p:sp>
      <mc:AlternateContent xmlns:mc="http://schemas.openxmlformats.org/markup-compatibility/2006" xmlns:a14="http://schemas.microsoft.com/office/drawing/2010/main">
        <mc:Choice Requires="a14">
          <p:sp>
            <p:nvSpPr>
              <p:cNvPr id="74" name="TextBox 73"/>
              <p:cNvSpPr txBox="1"/>
              <p:nvPr/>
            </p:nvSpPr>
            <p:spPr>
              <a:xfrm>
                <a:off x="5180293" y="1712475"/>
                <a:ext cx="1807971" cy="41190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𝑓</m:t>
                      </m:r>
                      <m:r>
                        <a:rPr lang="en-US" sz="2000" b="0" i="1" smtClean="0">
                          <a:latin typeface="Cambria Math" panose="02040503050406030204" pitchFamily="18" charset="0"/>
                        </a:rPr>
                        <m:t>=</m:t>
                      </m:r>
                      <m:f>
                        <m:fPr>
                          <m:type m:val="skw"/>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𝜋</m:t>
                          </m:r>
                        </m:den>
                      </m:f>
                      <m:rad>
                        <m:radPr>
                          <m:degHide m:val="on"/>
                          <m:ctrlPr>
                            <a:rPr lang="en-US" sz="2000" b="0" i="1" smtClean="0">
                              <a:latin typeface="Cambria Math" panose="02040503050406030204" pitchFamily="18" charset="0"/>
                            </a:rPr>
                          </m:ctrlPr>
                        </m:radPr>
                        <m:deg/>
                        <m:e>
                          <m:f>
                            <m:fPr>
                              <m:type m:val="lin"/>
                              <m:ctrlPr>
                                <a:rPr lang="en-US" sz="2000" b="0" i="1" smtClean="0">
                                  <a:latin typeface="Cambria Math" panose="02040503050406030204" pitchFamily="18" charset="0"/>
                                </a:rPr>
                              </m:ctrlPr>
                            </m:fPr>
                            <m:num>
                              <m:r>
                                <a:rPr lang="en-US" sz="2000" b="0" i="1" smtClean="0">
                                  <a:latin typeface="Cambria Math" panose="02040503050406030204" pitchFamily="18" charset="0"/>
                                </a:rPr>
                                <m:t>𝑘</m:t>
                              </m:r>
                            </m:num>
                            <m:den>
                              <m:r>
                                <a:rPr lang="en-US" sz="2000" b="0" i="1" smtClean="0">
                                  <a:latin typeface="Cambria Math" panose="02040503050406030204" pitchFamily="18" charset="0"/>
                                </a:rPr>
                                <m:t>𝑚</m:t>
                              </m:r>
                            </m:den>
                          </m:f>
                        </m:e>
                      </m:rad>
                    </m:oMath>
                  </m:oMathPara>
                </a14:m>
                <a:endParaRPr lang="en-US" sz="2000" dirty="0"/>
              </a:p>
            </p:txBody>
          </p:sp>
        </mc:Choice>
        <mc:Fallback xmlns="">
          <p:sp>
            <p:nvSpPr>
              <p:cNvPr id="74" name="TextBox 73"/>
              <p:cNvSpPr txBox="1">
                <a:spLocks noRot="1" noChangeAspect="1" noMove="1" noResize="1" noEditPoints="1" noAdjustHandles="1" noChangeArrowheads="1" noChangeShapeType="1" noTextEdit="1"/>
              </p:cNvSpPr>
              <p:nvPr/>
            </p:nvSpPr>
            <p:spPr>
              <a:xfrm>
                <a:off x="5180293" y="1712475"/>
                <a:ext cx="1807971" cy="411908"/>
              </a:xfrm>
              <a:prstGeom prst="rect">
                <a:avLst/>
              </a:prstGeom>
              <a:blipFill rotWithShape="0">
                <a:blip r:embed="rId3"/>
                <a:stretch>
                  <a:fillRect l="-5405" t="-161194" r="-30743" b="-241791"/>
                </a:stretch>
              </a:blipFill>
            </p:spPr>
            <p:txBody>
              <a:bodyPr/>
              <a:lstStyle/>
              <a:p>
                <a:r>
                  <a:rPr lang="en-US">
                    <a:noFill/>
                  </a:rPr>
                  <a:t> </a:t>
                </a:r>
              </a:p>
            </p:txBody>
          </p:sp>
        </mc:Fallback>
      </mc:AlternateContent>
    </p:spTree>
    <p:extLst>
      <p:ext uri="{BB962C8B-B14F-4D97-AF65-F5344CB8AC3E}">
        <p14:creationId xmlns:p14="http://schemas.microsoft.com/office/powerpoint/2010/main" val="2679001903"/>
      </p:ext>
    </p:extLst>
  </p:cSld>
  <p:clrMapOvr>
    <a:masterClrMapping/>
  </p:clrMapOvr>
  <p:transition>
    <p:zoom/>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4440</TotalTime>
  <Words>1832</Words>
  <Application>Microsoft Office PowerPoint</Application>
  <PresentationFormat>Widescreen</PresentationFormat>
  <Paragraphs>262</Paragraphs>
  <Slides>33</Slides>
  <Notes>32</Notes>
  <HiddenSlides>0</HiddenSlides>
  <MMClips>4</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33</vt:i4>
      </vt:variant>
    </vt:vector>
  </HeadingPairs>
  <TitlesOfParts>
    <vt:vector size="47" baseType="lpstr">
      <vt:lpstr>Symbol</vt:lpstr>
      <vt:lpstr>Arial</vt:lpstr>
      <vt:lpstr>Cambria Math</vt:lpstr>
      <vt:lpstr>B Nazanin</vt:lpstr>
      <vt:lpstr>Calibri</vt:lpstr>
      <vt:lpstr>Times New Roman</vt:lpstr>
      <vt:lpstr>B Titr</vt:lpstr>
      <vt:lpstr>Calibri Light</vt:lpstr>
      <vt:lpstr>Wingdings</vt:lpstr>
      <vt:lpstr>B Yekan</vt:lpstr>
      <vt:lpstr>Franklin Gothic Heavy</vt:lpstr>
      <vt:lpstr>Franklin Gothic Medium</vt:lpstr>
      <vt:lpstr>ITC Bookman Demi</vt:lpstr>
      <vt:lpstr>Office Theme</vt:lpstr>
      <vt:lpstr>Acoustic Resonance Testing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Dejnabadi</dc:creator>
  <cp:lastModifiedBy>Windows User</cp:lastModifiedBy>
  <cp:revision>377</cp:revision>
  <dcterms:created xsi:type="dcterms:W3CDTF">2015-02-17T13:15:44Z</dcterms:created>
  <dcterms:modified xsi:type="dcterms:W3CDTF">2015-09-23T06:29:59Z</dcterms:modified>
</cp:coreProperties>
</file>